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72" r:id="rId4"/>
    <p:sldId id="273" r:id="rId5"/>
    <p:sldId id="285" r:id="rId6"/>
    <p:sldId id="286" r:id="rId7"/>
    <p:sldId id="274" r:id="rId8"/>
    <p:sldId id="275" r:id="rId9"/>
    <p:sldId id="276" r:id="rId10"/>
    <p:sldId id="277" r:id="rId11"/>
    <p:sldId id="278" r:id="rId12"/>
    <p:sldId id="279" r:id="rId13"/>
    <p:sldId id="280" r:id="rId14"/>
    <p:sldId id="284" r:id="rId15"/>
    <p:sldId id="281" r:id="rId16"/>
    <p:sldId id="283" r:id="rId17"/>
    <p:sldId id="264" r:id="rId18"/>
    <p:sldId id="265" r:id="rId19"/>
    <p:sldId id="266" r:id="rId20"/>
    <p:sldId id="267" r:id="rId21"/>
    <p:sldId id="269" r:id="rId22"/>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19" autoAdjust="0"/>
  </p:normalViewPr>
  <p:slideViewPr>
    <p:cSldViewPr>
      <p:cViewPr varScale="1">
        <p:scale>
          <a:sx n="63" d="100"/>
          <a:sy n="63" d="100"/>
        </p:scale>
        <p:origin x="-23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53FDCA13-6DB0-4D07-8E98-94B5BA7A77F8}" type="datetimeFigureOut">
              <a:rPr lang="en-US" smtClean="0"/>
              <a:t>12/13/2012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72E1F106-9170-4D97-A455-884C7BE2ED71}" type="slidenum">
              <a:rPr lang="en-US" smtClean="0"/>
              <a:t>‹#›</a:t>
            </a:fld>
            <a:endParaRPr lang="en-US"/>
          </a:p>
        </p:txBody>
      </p:sp>
    </p:spTree>
    <p:extLst>
      <p:ext uri="{BB962C8B-B14F-4D97-AF65-F5344CB8AC3E}">
        <p14:creationId xmlns:p14="http://schemas.microsoft.com/office/powerpoint/2010/main" val="151147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1</a:t>
            </a:fld>
            <a:endParaRPr lang="en-US"/>
          </a:p>
        </p:txBody>
      </p:sp>
    </p:spTree>
    <p:extLst>
      <p:ext uri="{BB962C8B-B14F-4D97-AF65-F5344CB8AC3E}">
        <p14:creationId xmlns:p14="http://schemas.microsoft.com/office/powerpoint/2010/main" val="368140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Sometimes we may have to use</a:t>
            </a:r>
            <a:r>
              <a:rPr lang="en-US" baseline="0" dirty="0" smtClean="0"/>
              <a:t> traps, like snap traps for mice, or even beer traps to get slugs or snails.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Biological</a:t>
            </a:r>
            <a:r>
              <a:rPr lang="en-US" baseline="0" dirty="0" smtClean="0"/>
              <a:t> controls mean using other organisms, like parasites, insects, or diseases, to keep a population in check. Preying </a:t>
            </a:r>
            <a:r>
              <a:rPr lang="en-US" baseline="0" dirty="0" err="1" smtClean="0"/>
              <a:t>Mantids</a:t>
            </a:r>
            <a:r>
              <a:rPr lang="en-US" baseline="0" dirty="0" smtClean="0"/>
              <a:t> eat lots of insects, including their own young. Release a bunch of these in your garden and you may end up with just one at the end of the season.</a:t>
            </a:r>
          </a:p>
          <a:p>
            <a:endParaRPr lang="en-US" baseline="0" dirty="0" smtClean="0"/>
          </a:p>
          <a:p>
            <a:r>
              <a:rPr lang="en-US" baseline="0" dirty="0" smtClean="0"/>
              <a:t>This is a catalpa worm that has wasp larvae feeding on it (a tough way to go). One problem with bio controls is that there may be a big lag time before the pest population is controlled.</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 may be able to plant or harvest a crop earlier</a:t>
            </a:r>
            <a:r>
              <a:rPr lang="en-US" baseline="0" dirty="0" smtClean="0"/>
              <a:t> or later to avoid the pest. By rotating crops, you’ll reduce disease build-up in the soil, or insect pests.</a:t>
            </a:r>
          </a:p>
          <a:p>
            <a:endParaRPr lang="en-US" baseline="0" dirty="0" smtClean="0"/>
          </a:p>
          <a:p>
            <a:r>
              <a:rPr lang="en-US" baseline="0" dirty="0" smtClean="0"/>
              <a:t>And planting disease-resistant varieties of plants goes a long way.</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When</a:t>
            </a:r>
            <a:r>
              <a:rPr lang="en-US" baseline="0" dirty="0" smtClean="0"/>
              <a:t> I started with IPM in Wisconsin, we recommended judicious use of pesticides, wise and informed use. I mentioned that in Nebraska, economics is part of the equation. Chemical control remains an option, losing the crop isn’t one that we promote.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14</a:t>
            </a:fld>
            <a:endParaRPr lang="en-US"/>
          </a:p>
        </p:txBody>
      </p:sp>
    </p:spTree>
    <p:extLst>
      <p:ext uri="{BB962C8B-B14F-4D97-AF65-F5344CB8AC3E}">
        <p14:creationId xmlns:p14="http://schemas.microsoft.com/office/powerpoint/2010/main" val="222412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3170" indent="-281988" eaLnBrk="0" hangingPunct="0">
              <a:defRPr>
                <a:solidFill>
                  <a:schemeClr val="tx1"/>
                </a:solidFill>
                <a:latin typeface="Arial" pitchFamily="34" charset="0"/>
              </a:defRPr>
            </a:lvl2pPr>
            <a:lvl3pPr marL="1127954" indent="-225591" eaLnBrk="0" hangingPunct="0">
              <a:defRPr>
                <a:solidFill>
                  <a:schemeClr val="tx1"/>
                </a:solidFill>
                <a:latin typeface="Arial" pitchFamily="34" charset="0"/>
              </a:defRPr>
            </a:lvl3pPr>
            <a:lvl4pPr marL="1579135" indent="-225591" eaLnBrk="0" hangingPunct="0">
              <a:defRPr>
                <a:solidFill>
                  <a:schemeClr val="tx1"/>
                </a:solidFill>
                <a:latin typeface="Arial" pitchFamily="34" charset="0"/>
              </a:defRPr>
            </a:lvl4pPr>
            <a:lvl5pPr marL="2030318" indent="-225591" eaLnBrk="0" hangingPunct="0">
              <a:defRPr>
                <a:solidFill>
                  <a:schemeClr val="tx1"/>
                </a:solidFill>
                <a:latin typeface="Arial" pitchFamily="34" charset="0"/>
              </a:defRPr>
            </a:lvl5pPr>
            <a:lvl6pPr marL="2481499" indent="-225591" eaLnBrk="0" fontAlgn="base" hangingPunct="0">
              <a:spcBef>
                <a:spcPct val="0"/>
              </a:spcBef>
              <a:spcAft>
                <a:spcPct val="0"/>
              </a:spcAft>
              <a:defRPr>
                <a:solidFill>
                  <a:schemeClr val="tx1"/>
                </a:solidFill>
                <a:latin typeface="Arial" pitchFamily="34" charset="0"/>
              </a:defRPr>
            </a:lvl6pPr>
            <a:lvl7pPr marL="2932681" indent="-225591" eaLnBrk="0" fontAlgn="base" hangingPunct="0">
              <a:spcBef>
                <a:spcPct val="0"/>
              </a:spcBef>
              <a:spcAft>
                <a:spcPct val="0"/>
              </a:spcAft>
              <a:defRPr>
                <a:solidFill>
                  <a:schemeClr val="tx1"/>
                </a:solidFill>
                <a:latin typeface="Arial" pitchFamily="34" charset="0"/>
              </a:defRPr>
            </a:lvl7pPr>
            <a:lvl8pPr marL="3383862" indent="-225591" eaLnBrk="0" fontAlgn="base" hangingPunct="0">
              <a:spcBef>
                <a:spcPct val="0"/>
              </a:spcBef>
              <a:spcAft>
                <a:spcPct val="0"/>
              </a:spcAft>
              <a:defRPr>
                <a:solidFill>
                  <a:schemeClr val="tx1"/>
                </a:solidFill>
                <a:latin typeface="Arial" pitchFamily="34" charset="0"/>
              </a:defRPr>
            </a:lvl8pPr>
            <a:lvl9pPr marL="3835044" indent="-225591" eaLnBrk="0" fontAlgn="base" hangingPunct="0">
              <a:spcBef>
                <a:spcPct val="0"/>
              </a:spcBef>
              <a:spcAft>
                <a:spcPct val="0"/>
              </a:spcAft>
              <a:defRPr>
                <a:solidFill>
                  <a:schemeClr val="tx1"/>
                </a:solidFill>
                <a:latin typeface="Arial" pitchFamily="34" charset="0"/>
              </a:defRPr>
            </a:lvl9pPr>
          </a:lstStyle>
          <a:p>
            <a:pPr eaLnBrk="1" hangingPunct="1"/>
            <a:fld id="{C9074FF5-034E-40A9-9348-39BE4466A898}" type="slidenum">
              <a:rPr lang="en-US" smtClean="0"/>
              <a:pPr eaLnBrk="1" hangingPunct="1"/>
              <a:t>15</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t>Monitor for pests</a:t>
            </a:r>
          </a:p>
          <a:p>
            <a:pPr lvl="1" eaLnBrk="1" hangingPunct="1"/>
            <a:r>
              <a:rPr lang="en-US" sz="2400" b="1" dirty="0"/>
              <a:t>Sticky traps, visual inspections</a:t>
            </a:r>
          </a:p>
          <a:p>
            <a:pPr eaLnBrk="1" hangingPunct="1">
              <a:lnSpc>
                <a:spcPct val="80000"/>
              </a:lnSpc>
            </a:pPr>
            <a:r>
              <a:rPr lang="en-US" sz="2700" b="1" dirty="0"/>
              <a:t>Accurate identification of pests</a:t>
            </a:r>
          </a:p>
          <a:p>
            <a:pPr lvl="1" eaLnBrk="1" hangingPunct="1">
              <a:lnSpc>
                <a:spcPct val="80000"/>
              </a:lnSpc>
            </a:pPr>
            <a:r>
              <a:rPr lang="en-US" sz="2400" b="1" dirty="0"/>
              <a:t>Education, appropriate reference materials</a:t>
            </a:r>
          </a:p>
          <a:p>
            <a:pPr eaLnBrk="1" hangingPunct="1">
              <a:lnSpc>
                <a:spcPct val="80000"/>
              </a:lnSpc>
            </a:pPr>
            <a:r>
              <a:rPr lang="en-US" sz="2700" b="1" dirty="0"/>
              <a:t>Determine pest levels that trigger action</a:t>
            </a:r>
          </a:p>
          <a:p>
            <a:pPr eaLnBrk="1" hangingPunct="1">
              <a:lnSpc>
                <a:spcPct val="80000"/>
              </a:lnSpc>
            </a:pPr>
            <a:r>
              <a:rPr lang="en-US" sz="2700" b="1" dirty="0"/>
              <a:t>Selection of control tactics</a:t>
            </a:r>
          </a:p>
          <a:p>
            <a:pPr lvl="1" eaLnBrk="1" hangingPunct="1">
              <a:lnSpc>
                <a:spcPct val="80000"/>
              </a:lnSpc>
            </a:pPr>
            <a:r>
              <a:rPr lang="en-US" sz="2400" b="1" dirty="0"/>
              <a:t>Choose non-toxic or lower toxicity pesticides</a:t>
            </a:r>
          </a:p>
          <a:p>
            <a:pPr lvl="1" eaLnBrk="1" hangingPunct="1">
              <a:lnSpc>
                <a:spcPct val="80000"/>
              </a:lnSpc>
            </a:pPr>
            <a:r>
              <a:rPr lang="en-US" sz="2400" b="1" dirty="0"/>
              <a:t>Use hand picking instead of dust for hornworms</a:t>
            </a:r>
          </a:p>
          <a:p>
            <a:pPr eaLnBrk="1" hangingPunct="1">
              <a:lnSpc>
                <a:spcPct val="90000"/>
              </a:lnSpc>
            </a:pPr>
            <a:r>
              <a:rPr lang="en-US" sz="2700" b="1" dirty="0"/>
              <a:t>Evaluate effectiveness of tactics</a:t>
            </a:r>
          </a:p>
          <a:p>
            <a:pPr lvl="1" eaLnBrk="1" hangingPunct="1">
              <a:lnSpc>
                <a:spcPct val="90000"/>
              </a:lnSpc>
            </a:pPr>
            <a:r>
              <a:rPr lang="en-US" sz="2400" b="1" dirty="0"/>
              <a:t>Keep accurate records, on-going monitoring for pests, adjust as indicated</a:t>
            </a:r>
          </a:p>
          <a:p>
            <a:pPr eaLnBrk="1" hangingPunct="1">
              <a:lnSpc>
                <a:spcPct val="90000"/>
              </a:lnSpc>
            </a:pPr>
            <a:r>
              <a:rPr lang="en-US" sz="2700" b="1"/>
              <a:t>Educate everyone involved</a:t>
            </a: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16</a:t>
            </a:fld>
            <a:endParaRPr lang="en-US"/>
          </a:p>
        </p:txBody>
      </p:sp>
    </p:spTree>
    <p:extLst>
      <p:ext uri="{BB962C8B-B14F-4D97-AF65-F5344CB8AC3E}">
        <p14:creationId xmlns:p14="http://schemas.microsoft.com/office/powerpoint/2010/main" val="209330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Master Gardener, what is a question you've been asked, or a situation you've dealt with that involved pesticides? </a:t>
            </a:r>
            <a:r>
              <a:rPr lang="en-US" sz="1200" b="0" i="0" u="none" strike="noStrike" kern="1200" baseline="0" dirty="0" smtClean="0">
                <a:solidFill>
                  <a:schemeClr val="tx1"/>
                </a:solidFill>
                <a:latin typeface="+mn-lt"/>
                <a:ea typeface="+mn-ea"/>
                <a:cs typeface="+mn-cs"/>
              </a:rPr>
              <a:t>If your first response is how much of a pesticide is used, make note of that and think of something else. If you are new to being a Master Gardener, write down an issue or situation that you experienced and wish you had a Master Gardener offer help/suggestions.</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I’ll give you an example. I was cleaning out an old storage area, and found a metal can with about 1/3 cup of 2,4-D in it. The can was rusted. What should I do with all of this?</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Write down the situation. (Give them about 5 minutes, and watch to see if they are finished prior to that, or if they need more time).</a:t>
            </a:r>
            <a:br>
              <a:rPr lang="en-US" sz="1200" b="0" i="0" u="none" strike="noStrike" kern="1200" baseline="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17</a:t>
            </a:fld>
            <a:endParaRPr lang="en-US"/>
          </a:p>
        </p:txBody>
      </p:sp>
    </p:spTree>
    <p:extLst>
      <p:ext uri="{BB962C8B-B14F-4D97-AF65-F5344CB8AC3E}">
        <p14:creationId xmlns:p14="http://schemas.microsoft.com/office/powerpoint/2010/main" val="137322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Next, have the MGs get into groups of 4 and talk about their questions, but not how they responded. Have each group pick out one to present to the entire class that they find exceptionally interesting, or that we might be able to learn from or discuss. Select a speaker who will read/say it to the class. (This may take about 15 minutes).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will wander around and encourage them to not dwell on each at this time.</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18</a:t>
            </a:fld>
            <a:endParaRPr lang="en-US"/>
          </a:p>
        </p:txBody>
      </p:sp>
    </p:spTree>
    <p:extLst>
      <p:ext uri="{BB962C8B-B14F-4D97-AF65-F5344CB8AC3E}">
        <p14:creationId xmlns:p14="http://schemas.microsoft.com/office/powerpoint/2010/main" val="1195673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Have each group present a question/response. We will list all of them and refrain from comment.</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After all are listed, depending on time, we will pick on or two to discuss. If there is time, maybe all. We'll look at the question, the response, and see how others felt about the response. Would they have responded the same way? Did the "solution" incorporate IPM strategies, or pesticide safety?</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19</a:t>
            </a:fld>
            <a:endParaRPr lang="en-US"/>
          </a:p>
        </p:txBody>
      </p:sp>
    </p:spTree>
    <p:extLst>
      <p:ext uri="{BB962C8B-B14F-4D97-AF65-F5344CB8AC3E}">
        <p14:creationId xmlns:p14="http://schemas.microsoft.com/office/powerpoint/2010/main" val="10811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Pesticides may not and should not even be your first consideration if you have a pest problem. Can</a:t>
            </a:r>
            <a:r>
              <a:rPr lang="en-US" baseline="0" dirty="0" smtClean="0"/>
              <a:t> anyone tell me what is going on in this photo? There is a ladybeetle larva eating aphids – biological control. This is one thing to consider with biological control. Sometimes there is a large lag- too long of a lag for the predator to get the prey population under control.</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a:t>
            </a:fld>
            <a:endParaRPr lang="en-US"/>
          </a:p>
        </p:txBody>
      </p:sp>
    </p:spTree>
    <p:extLst>
      <p:ext uri="{BB962C8B-B14F-4D97-AF65-F5344CB8AC3E}">
        <p14:creationId xmlns:p14="http://schemas.microsoft.com/office/powerpoint/2010/main" val="1968893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20</a:t>
            </a:fld>
            <a:endParaRPr lang="en-US"/>
          </a:p>
        </p:txBody>
      </p:sp>
    </p:spTree>
    <p:extLst>
      <p:ext uri="{BB962C8B-B14F-4D97-AF65-F5344CB8AC3E}">
        <p14:creationId xmlns:p14="http://schemas.microsoft.com/office/powerpoint/2010/main" val="1542786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21</a:t>
            </a:fld>
            <a:endParaRPr lang="en-US"/>
          </a:p>
        </p:txBody>
      </p:sp>
    </p:spTree>
    <p:extLst>
      <p:ext uri="{BB962C8B-B14F-4D97-AF65-F5344CB8AC3E}">
        <p14:creationId xmlns:p14="http://schemas.microsoft.com/office/powerpoint/2010/main" val="179858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Nebraska, we also consider the economics of pest control or what would happen if there weren’t pest control. Losing</a:t>
            </a:r>
            <a:r>
              <a:rPr lang="en-US" baseline="0" dirty="0" smtClean="0"/>
              <a:t> the crop isn’t really a viable option, and if avoiding chemical use will cost you the crop, that’s not feasible. </a:t>
            </a:r>
            <a:r>
              <a:rPr lang="en-US" dirty="0" smtClean="0"/>
              <a:t>We will be going over each element of IPM.</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a:t>
            </a:fld>
            <a:endParaRPr lang="en-US"/>
          </a:p>
        </p:txBody>
      </p:sp>
    </p:spTree>
    <p:extLst>
      <p:ext uri="{BB962C8B-B14F-4D97-AF65-F5344CB8AC3E}">
        <p14:creationId xmlns:p14="http://schemas.microsoft.com/office/powerpoint/2010/main" val="25446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 Barb </a:t>
            </a:r>
            <a:r>
              <a:rPr lang="en-US" dirty="0" err="1" smtClean="0"/>
              <a:t>Ogg</a:t>
            </a:r>
            <a:r>
              <a:rPr lang="en-US" dirty="0" smtClean="0"/>
              <a:t> is explaining</a:t>
            </a:r>
            <a:r>
              <a:rPr lang="en-US" baseline="0" dirty="0" smtClean="0"/>
              <a:t> IPM concepts to school facility managers. To use IPM effectively, we have to be able to identify and understand the pest, as well as the crop or whatever it is we are trying to protect.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a:t>
            </a:fld>
            <a:endParaRPr lang="en-US"/>
          </a:p>
        </p:txBody>
      </p:sp>
    </p:spTree>
    <p:extLst>
      <p:ext uri="{BB962C8B-B14F-4D97-AF65-F5344CB8AC3E}">
        <p14:creationId xmlns:p14="http://schemas.microsoft.com/office/powerpoint/2010/main" val="39565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different cultivars</a:t>
            </a:r>
            <a:r>
              <a:rPr lang="en-US" baseline="0" dirty="0" smtClean="0"/>
              <a:t> of the knotweed that were sold last year in Nebraska. They’re trying a different approach, by trying to prevent its spread, rather than try to get rid of it once it has </a:t>
            </a:r>
            <a:r>
              <a:rPr lang="en-US" baseline="0" smtClean="0"/>
              <a:t>become established.</a:t>
            </a:r>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6</a:t>
            </a:fld>
            <a:endParaRPr lang="en-US"/>
          </a:p>
        </p:txBody>
      </p:sp>
    </p:spTree>
    <p:extLst>
      <p:ext uri="{BB962C8B-B14F-4D97-AF65-F5344CB8AC3E}">
        <p14:creationId xmlns:p14="http://schemas.microsoft.com/office/powerpoint/2010/main" val="311836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Habitat modification here is fixing a leak so that you don’t have high</a:t>
            </a:r>
            <a:r>
              <a:rPr lang="en-US" baseline="0" dirty="0" smtClean="0"/>
              <a:t> </a:t>
            </a:r>
            <a:r>
              <a:rPr lang="en-US" baseline="0" dirty="0" smtClean="0"/>
              <a:t>relative humidity. </a:t>
            </a:r>
            <a:r>
              <a:rPr lang="en-US" baseline="0" dirty="0" smtClean="0"/>
              <a:t>It might be getting rid of tall grasses next to a garden so there is better air flow.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By getting rid of old leaves, you’re getting rid of areas</a:t>
            </a:r>
            <a:r>
              <a:rPr lang="en-US" baseline="0" dirty="0" smtClean="0"/>
              <a:t> that might harbor insects or disease organisms.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Sometimes</a:t>
            </a:r>
            <a:r>
              <a:rPr lang="en-US" baseline="0" dirty="0" smtClean="0"/>
              <a:t> your best bet to reduce pest problems is to put a fence around the plant or the area to keep the pest out. This often is to keep out larger pests, like rabbits or deer. Does anyone put a collar around plants to keep out some beetles or cutworms?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72586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396946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33437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D79B5-E974-44AC-A759-00637BD7F32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4C3B-13DF-40A7-A0EC-32BF9EB8C594}" type="slidenum">
              <a:rPr lang="en-US" smtClean="0"/>
              <a:t>‹#›</a:t>
            </a:fld>
            <a:endParaRPr lang="en-US"/>
          </a:p>
        </p:txBody>
      </p:sp>
    </p:spTree>
    <p:extLst>
      <p:ext uri="{BB962C8B-B14F-4D97-AF65-F5344CB8AC3E}">
        <p14:creationId xmlns:p14="http://schemas.microsoft.com/office/powerpoint/2010/main" val="9977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pic>
        <p:nvPicPr>
          <p:cNvPr id="6" name="Picture 6" descr="UNlincoln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6302375"/>
            <a:ext cx="1143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PMeasyABC"/>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6096000"/>
            <a:ext cx="6492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4572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5"/>
          <p:cNvSpPr>
            <a:spLocks noGrp="1"/>
          </p:cNvSpPr>
          <p:nvPr>
            <p:ph type="dt" sz="half" idx="10"/>
          </p:nvPr>
        </p:nvSpPr>
        <p:spPr/>
        <p:txBody>
          <a:bodyPr/>
          <a:lstStyle>
            <a:lvl1pPr>
              <a:defRPr/>
            </a:lvl1pPr>
          </a:lstStyle>
          <a:p>
            <a:pPr>
              <a:defRPr/>
            </a:pPr>
            <a:endParaRPr lang="en-US"/>
          </a:p>
        </p:txBody>
      </p:sp>
      <p:sp>
        <p:nvSpPr>
          <p:cNvPr id="9" name="Footer Placeholder 6"/>
          <p:cNvSpPr>
            <a:spLocks noGrp="1"/>
          </p:cNvSpPr>
          <p:nvPr>
            <p:ph type="ftr" sz="quarter" idx="11"/>
          </p:nvPr>
        </p:nvSpPr>
        <p:spPr/>
        <p:txBody>
          <a:bodyPr/>
          <a:lstStyle>
            <a:lvl1pPr>
              <a:defRPr/>
            </a:lvl1pPr>
          </a:lstStyle>
          <a:p>
            <a:pPr>
              <a:defRPr/>
            </a:pPr>
            <a:endParaRPr lang="en-US"/>
          </a:p>
        </p:txBody>
      </p:sp>
      <p:sp>
        <p:nvSpPr>
          <p:cNvPr id="10" name="Slide Number Placeholder 7"/>
          <p:cNvSpPr>
            <a:spLocks noGrp="1"/>
          </p:cNvSpPr>
          <p:nvPr>
            <p:ph type="sldNum" sz="quarter" idx="12"/>
          </p:nvPr>
        </p:nvSpPr>
        <p:spPr/>
        <p:txBody>
          <a:bodyPr/>
          <a:lstStyle>
            <a:lvl1pPr>
              <a:defRPr/>
            </a:lvl1pPr>
          </a:lstStyle>
          <a:p>
            <a:pPr>
              <a:defRPr/>
            </a:pPr>
            <a:fld id="{ACC3BB1D-88CF-4F21-8A17-1AA3D956E55C}" type="slidenum">
              <a:rPr lang="en-US"/>
              <a:pPr>
                <a:defRPr/>
              </a:pPr>
              <a:t>‹#›</a:t>
            </a:fld>
            <a:endParaRPr lang="en-US" dirty="0"/>
          </a:p>
        </p:txBody>
      </p:sp>
    </p:spTree>
    <p:extLst>
      <p:ext uri="{BB962C8B-B14F-4D97-AF65-F5344CB8AC3E}">
        <p14:creationId xmlns:p14="http://schemas.microsoft.com/office/powerpoint/2010/main" val="355847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66336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15574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1F5565-BE8F-4EB3-BCE3-AA27BF839A9F}" type="datetimeFigureOut">
              <a:rPr lang="en-US" smtClean="0"/>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20828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1F5565-BE8F-4EB3-BCE3-AA27BF839A9F}" type="datetimeFigureOut">
              <a:rPr lang="en-US" smtClean="0"/>
              <a:t>12/13/2012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157788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1F5565-BE8F-4EB3-BCE3-AA27BF839A9F}" type="datetimeFigureOut">
              <a:rPr lang="en-US" smtClean="0"/>
              <a:t>12/13/2012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51748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F5565-BE8F-4EB3-BCE3-AA27BF839A9F}" type="datetimeFigureOut">
              <a:rPr lang="en-US" smtClean="0"/>
              <a:t>12/13/2012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44800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5565-BE8F-4EB3-BCE3-AA27BF839A9F}" type="datetimeFigureOut">
              <a:rPr lang="en-US" smtClean="0"/>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37563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5565-BE8F-4EB3-BCE3-AA27BF839A9F}" type="datetimeFigureOut">
              <a:rPr lang="en-US" smtClean="0"/>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310669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F5565-BE8F-4EB3-BCE3-AA27BF839A9F}" type="datetimeFigureOut">
              <a:rPr lang="en-US" smtClean="0"/>
              <a:t>12/13/2012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C8A22-3D7D-40A3-AD6B-1A947047D344}" type="slidenum">
              <a:rPr lang="en-US" smtClean="0"/>
              <a:t>‹#›</a:t>
            </a:fld>
            <a:endParaRPr lang="en-US"/>
          </a:p>
        </p:txBody>
      </p:sp>
    </p:spTree>
    <p:extLst>
      <p:ext uri="{BB962C8B-B14F-4D97-AF65-F5344CB8AC3E}">
        <p14:creationId xmlns:p14="http://schemas.microsoft.com/office/powerpoint/2010/main" val="268017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Pesticide Education </a:t>
            </a:r>
            <a:r>
              <a:rPr lang="en-US" dirty="0"/>
              <a:t/>
            </a:r>
            <a:br>
              <a:rPr lang="en-US" dirty="0"/>
            </a:br>
            <a:r>
              <a:rPr lang="en-US" smtClean="0"/>
              <a:t>The last part!</a:t>
            </a:r>
            <a:endParaRPr lang="en-US" dirty="0" smtClean="0"/>
          </a:p>
        </p:txBody>
      </p:sp>
      <p:sp>
        <p:nvSpPr>
          <p:cNvPr id="3" name="Subtitle 2"/>
          <p:cNvSpPr>
            <a:spLocks noGrp="1"/>
          </p:cNvSpPr>
          <p:nvPr>
            <p:ph type="subTitle" idx="1"/>
          </p:nvPr>
        </p:nvSpPr>
        <p:spPr/>
        <p:txBody>
          <a:bodyPr/>
          <a:lstStyle/>
          <a:p>
            <a:r>
              <a:rPr lang="en-US" dirty="0" smtClean="0"/>
              <a:t>Jan </a:t>
            </a:r>
            <a:r>
              <a:rPr lang="en-US" dirty="0" err="1" smtClean="0"/>
              <a:t>Hygnstrom</a:t>
            </a:r>
            <a:endParaRPr lang="en-US" dirty="0" smtClean="0"/>
          </a:p>
          <a:p>
            <a:r>
              <a:rPr lang="en-US" dirty="0" smtClean="0"/>
              <a:t>UNL Extension</a:t>
            </a:r>
          </a:p>
          <a:p>
            <a:r>
              <a:rPr lang="en-US" dirty="0" smtClean="0"/>
              <a:t>Pesticide Safety Education Program</a:t>
            </a:r>
            <a:endParaRPr lang="en-US" dirty="0"/>
          </a:p>
        </p:txBody>
      </p:sp>
    </p:spTree>
    <p:extLst>
      <p:ext uri="{BB962C8B-B14F-4D97-AF65-F5344CB8AC3E}">
        <p14:creationId xmlns:p14="http://schemas.microsoft.com/office/powerpoint/2010/main" val="395961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 includes mechanical controls.</a:t>
            </a:r>
          </a:p>
        </p:txBody>
      </p:sp>
      <p:sp>
        <p:nvSpPr>
          <p:cNvPr id="2" name="Content Placeholder 1"/>
          <p:cNvSpPr>
            <a:spLocks noGrp="1"/>
          </p:cNvSpPr>
          <p:nvPr>
            <p:ph sz="quarter" idx="2"/>
          </p:nvPr>
        </p:nvSpPr>
        <p:spPr/>
        <p:txBody>
          <a:bodyPr/>
          <a:lstStyle/>
          <a:p>
            <a:endParaRPr lang="en-US"/>
          </a:p>
        </p:txBody>
      </p:sp>
      <p:pic>
        <p:nvPicPr>
          <p:cNvPr id="8" name="Content Placeholder 2"/>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2514600" y="2133600"/>
            <a:ext cx="4859609" cy="2667000"/>
          </a:xfrm>
        </p:spPr>
      </p:pic>
      <p:sp>
        <p:nvSpPr>
          <p:cNvPr id="3" name="Text Placeholder 2"/>
          <p:cNvSpPr>
            <a:spLocks noGrp="1"/>
          </p:cNvSpPr>
          <p:nvPr>
            <p:ph type="body" sz="half" idx="1"/>
          </p:nvPr>
        </p:nvSpPr>
        <p:spPr/>
        <p:txBody>
          <a:bodyPr/>
          <a:lstStyle/>
          <a:p>
            <a:endParaRPr lang="en-US"/>
          </a:p>
        </p:txBody>
      </p:sp>
    </p:spTree>
    <p:custDataLst>
      <p:tags r:id="rId1"/>
    </p:custDataLst>
    <p:extLst>
      <p:ext uri="{BB962C8B-B14F-4D97-AF65-F5344CB8AC3E}">
        <p14:creationId xmlns:p14="http://schemas.microsoft.com/office/powerpoint/2010/main" val="2670106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a:t>
            </a:r>
            <a:r>
              <a:rPr lang="en-US" b="1" dirty="0">
                <a:latin typeface="Calibri" pitchFamily="34" charset="0"/>
              </a:rPr>
              <a:t> </a:t>
            </a:r>
            <a:r>
              <a:rPr lang="en-US" b="1" dirty="0" smtClean="0">
                <a:latin typeface="Calibri" pitchFamily="34" charset="0"/>
              </a:rPr>
              <a:t>includes biological controls.</a:t>
            </a:r>
          </a:p>
        </p:txBody>
      </p:sp>
      <p:pic>
        <p:nvPicPr>
          <p:cNvPr id="11268" name="Picture 4" descr="DSCN409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0" y="1752600"/>
            <a:ext cx="4699000" cy="3524250"/>
          </a:xfrm>
          <a:noFill/>
        </p:spPr>
      </p:pic>
      <p:pic>
        <p:nvPicPr>
          <p:cNvPr id="7" name="Content Placeholder 2"/>
          <p:cNvPicPr>
            <a:picLocks noGrp="1" noChangeAspect="1"/>
          </p:cNvPicPr>
          <p:nvPr>
            <p:ph sz="quarter" idx="2"/>
          </p:nvPr>
        </p:nvPicPr>
        <p:blipFill>
          <a:blip r:embed="rId5" cstate="print">
            <a:extLst>
              <a:ext uri="{28A0092B-C50C-407E-A947-70E740481C1C}">
                <a14:useLocalDpi xmlns:a14="http://schemas.microsoft.com/office/drawing/2010/main" val="0"/>
              </a:ext>
            </a:extLst>
          </a:blip>
          <a:stretch>
            <a:fillRect/>
          </a:stretch>
        </p:blipFill>
        <p:spPr>
          <a:xfrm>
            <a:off x="1905000" y="1447800"/>
            <a:ext cx="6070600" cy="4552950"/>
          </a:xfrm>
        </p:spPr>
      </p:pic>
      <p:sp>
        <p:nvSpPr>
          <p:cNvPr id="2" name="Text Placeholder 1"/>
          <p:cNvSpPr>
            <a:spLocks noGrp="1"/>
          </p:cNvSpPr>
          <p:nvPr>
            <p:ph type="body" sz="half" idx="1"/>
          </p:nvPr>
        </p:nvSpPr>
        <p:spPr/>
        <p:txBody>
          <a:bodyPr/>
          <a:lstStyle/>
          <a:p>
            <a:endParaRPr lang="en-US"/>
          </a:p>
        </p:txBody>
      </p:sp>
    </p:spTree>
    <p:custDataLst>
      <p:tags r:id="rId1"/>
    </p:custDataLst>
    <p:extLst>
      <p:ext uri="{BB962C8B-B14F-4D97-AF65-F5344CB8AC3E}">
        <p14:creationId xmlns:p14="http://schemas.microsoft.com/office/powerpoint/2010/main" val="20995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 includes cultural control</a:t>
            </a:r>
          </a:p>
        </p:txBody>
      </p:sp>
      <p:sp>
        <p:nvSpPr>
          <p:cNvPr id="6" name="Content Placeholder 5"/>
          <p:cNvSpPr>
            <a:spLocks noGrp="1"/>
          </p:cNvSpPr>
          <p:nvPr>
            <p:ph sz="quarter" idx="2"/>
          </p:nvPr>
        </p:nvSpPr>
        <p:spPr>
          <a:xfrm>
            <a:off x="1143000" y="2057400"/>
            <a:ext cx="5943600" cy="3276600"/>
          </a:xfrm>
        </p:spPr>
        <p:txBody>
          <a:bodyPr/>
          <a:lstStyle/>
          <a:p>
            <a:r>
              <a:rPr lang="en-US" dirty="0" smtClean="0"/>
              <a:t>Planting date</a:t>
            </a:r>
          </a:p>
          <a:p>
            <a:r>
              <a:rPr lang="en-US" dirty="0" smtClean="0"/>
              <a:t>Rotate crops</a:t>
            </a:r>
          </a:p>
          <a:p>
            <a:r>
              <a:rPr lang="en-US" dirty="0" smtClean="0"/>
              <a:t>Disease-resistant</a:t>
            </a:r>
            <a:endParaRPr lang="en-US" dirty="0"/>
          </a:p>
        </p:txBody>
      </p:sp>
      <p:sp>
        <p:nvSpPr>
          <p:cNvPr id="2" name="Content Placeholder 1"/>
          <p:cNvSpPr>
            <a:spLocks noGrp="1"/>
          </p:cNvSpPr>
          <p:nvPr>
            <p:ph sz="quarter" idx="3"/>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Tree>
    <p:custDataLst>
      <p:tags r:id="rId1"/>
    </p:custDataLst>
    <p:extLst>
      <p:ext uri="{BB962C8B-B14F-4D97-AF65-F5344CB8AC3E}">
        <p14:creationId xmlns:p14="http://schemas.microsoft.com/office/powerpoint/2010/main" val="22846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a:t>
            </a:r>
            <a:r>
              <a:rPr lang="en-US" b="1" dirty="0">
                <a:latin typeface="Calibri" pitchFamily="34" charset="0"/>
              </a:rPr>
              <a:t> </a:t>
            </a:r>
            <a:r>
              <a:rPr lang="en-US" b="1" dirty="0" smtClean="0">
                <a:latin typeface="Calibri" pitchFamily="34" charset="0"/>
              </a:rPr>
              <a:t>includes chemical controls.</a:t>
            </a:r>
          </a:p>
        </p:txBody>
      </p:sp>
      <p:sp>
        <p:nvSpPr>
          <p:cNvPr id="6" name="Content Placeholder 5"/>
          <p:cNvSpPr>
            <a:spLocks noGrp="1"/>
          </p:cNvSpPr>
          <p:nvPr>
            <p:ph sz="quarter" idx="2"/>
          </p:nvPr>
        </p:nvSpPr>
        <p:spPr/>
        <p:txBody>
          <a:bodyPr/>
          <a:lstStyle/>
          <a:p>
            <a:endParaRPr lang="en-US" dirty="0"/>
          </a:p>
        </p:txBody>
      </p:sp>
      <p:pic>
        <p:nvPicPr>
          <p:cNvPr id="14" name="Picture 5" descr="boric acid variet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6000" y="1219200"/>
            <a:ext cx="5695052" cy="5229591"/>
          </a:xfrm>
          <a:noFill/>
        </p:spPr>
      </p:pic>
      <p:sp>
        <p:nvSpPr>
          <p:cNvPr id="2" name="Text Placeholder 1"/>
          <p:cNvSpPr>
            <a:spLocks noGrp="1"/>
          </p:cNvSpPr>
          <p:nvPr>
            <p:ph type="body" sz="half" idx="1"/>
          </p:nvPr>
        </p:nvSpPr>
        <p:spPr/>
        <p:txBody>
          <a:bodyPr/>
          <a:lstStyle/>
          <a:p>
            <a:endParaRPr lang="en-US"/>
          </a:p>
        </p:txBody>
      </p:sp>
    </p:spTree>
    <p:custDataLst>
      <p:tags r:id="rId1"/>
    </p:custDataLst>
    <p:extLst>
      <p:ext uri="{BB962C8B-B14F-4D97-AF65-F5344CB8AC3E}">
        <p14:creationId xmlns:p14="http://schemas.microsoft.com/office/powerpoint/2010/main" val="1967085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6858000" cy="1143000"/>
          </a:xfrm>
        </p:spPr>
        <p:txBody>
          <a:bodyPr>
            <a:normAutofit fontScale="90000"/>
          </a:bodyPr>
          <a:lstStyle/>
          <a:p>
            <a:pPr algn="l"/>
            <a:r>
              <a:rPr lang="en-US" dirty="0" smtClean="0"/>
              <a:t>Pesticides are tools, not miracle workers or silver bullets.</a:t>
            </a:r>
            <a:endParaRPr lang="en-US" dirty="0"/>
          </a:p>
        </p:txBody>
      </p:sp>
      <p:sp>
        <p:nvSpPr>
          <p:cNvPr id="6" name="Title 1"/>
          <p:cNvSpPr txBox="1">
            <a:spLocks/>
          </p:cNvSpPr>
          <p:nvPr/>
        </p:nvSpPr>
        <p:spPr>
          <a:xfrm>
            <a:off x="1096618" y="3657600"/>
            <a:ext cx="7590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Pesticides cannot correct mistakes made in plant selection, planting, or maintenance.</a:t>
            </a:r>
            <a:endParaRPr lang="en-US" sz="4000" dirty="0"/>
          </a:p>
        </p:txBody>
      </p:sp>
    </p:spTree>
    <p:extLst>
      <p:ext uri="{BB962C8B-B14F-4D97-AF65-F5344CB8AC3E}">
        <p14:creationId xmlns:p14="http://schemas.microsoft.com/office/powerpoint/2010/main" val="29473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5600" y="2700635"/>
            <a:ext cx="8382000" cy="838200"/>
          </a:xfrm>
        </p:spPr>
        <p:txBody>
          <a:bodyPr>
            <a:normAutofit fontScale="90000"/>
          </a:bodyPr>
          <a:lstStyle/>
          <a:p>
            <a:pPr algn="ctr" eaLnBrk="1" hangingPunct="1"/>
            <a:r>
              <a:rPr lang="en-US" sz="5400" dirty="0" smtClean="0"/>
              <a:t>IPM Process</a:t>
            </a:r>
          </a:p>
        </p:txBody>
      </p:sp>
      <p:sp>
        <p:nvSpPr>
          <p:cNvPr id="2" name="Oval 1"/>
          <p:cNvSpPr/>
          <p:nvPr/>
        </p:nvSpPr>
        <p:spPr>
          <a:xfrm>
            <a:off x="1384300" y="609600"/>
            <a:ext cx="6324600" cy="5257800"/>
          </a:xfrm>
          <a:prstGeom prst="ellipse">
            <a:avLst/>
          </a:prstGeom>
          <a:noFill/>
          <a:ln w="508000">
            <a:solidFill>
              <a:schemeClr val="tx2">
                <a:lumMod val="40000"/>
                <a:lumOff val="60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27584" y="378767"/>
            <a:ext cx="1238031" cy="461665"/>
          </a:xfrm>
          <a:prstGeom prst="rect">
            <a:avLst/>
          </a:prstGeom>
          <a:noFill/>
        </p:spPr>
        <p:txBody>
          <a:bodyPr wrap="none" rtlCol="0">
            <a:spAutoFit/>
          </a:bodyPr>
          <a:lstStyle/>
          <a:p>
            <a:r>
              <a:rPr lang="en-US" sz="2400" b="1" dirty="0" smtClean="0"/>
              <a:t>Monitor</a:t>
            </a:r>
            <a:endParaRPr lang="en-US" sz="2400" b="1" dirty="0"/>
          </a:p>
        </p:txBody>
      </p:sp>
      <p:sp>
        <p:nvSpPr>
          <p:cNvPr id="7" name="TextBox 6"/>
          <p:cNvSpPr txBox="1"/>
          <p:nvPr/>
        </p:nvSpPr>
        <p:spPr>
          <a:xfrm>
            <a:off x="6781800" y="4078932"/>
            <a:ext cx="1577420" cy="830997"/>
          </a:xfrm>
          <a:prstGeom prst="rect">
            <a:avLst/>
          </a:prstGeom>
          <a:noFill/>
        </p:spPr>
        <p:txBody>
          <a:bodyPr wrap="none" rtlCol="0">
            <a:spAutoFit/>
          </a:bodyPr>
          <a:lstStyle/>
          <a:p>
            <a:r>
              <a:rPr lang="en-US" sz="2400" b="1" dirty="0" smtClean="0"/>
              <a:t>Pest level </a:t>
            </a:r>
            <a:br>
              <a:rPr lang="en-US" sz="2400" b="1" dirty="0" smtClean="0"/>
            </a:br>
            <a:r>
              <a:rPr lang="en-US" sz="2400" b="1" dirty="0" err="1" smtClean="0"/>
              <a:t>threshhold</a:t>
            </a:r>
            <a:endParaRPr lang="en-US" sz="2400" b="1" dirty="0"/>
          </a:p>
        </p:txBody>
      </p:sp>
      <p:sp>
        <p:nvSpPr>
          <p:cNvPr id="8" name="TextBox 7"/>
          <p:cNvSpPr txBox="1"/>
          <p:nvPr/>
        </p:nvSpPr>
        <p:spPr>
          <a:xfrm>
            <a:off x="6711589" y="2007434"/>
            <a:ext cx="1647631" cy="461665"/>
          </a:xfrm>
          <a:prstGeom prst="rect">
            <a:avLst/>
          </a:prstGeom>
          <a:noFill/>
        </p:spPr>
        <p:txBody>
          <a:bodyPr wrap="none" rtlCol="0">
            <a:spAutoFit/>
          </a:bodyPr>
          <a:lstStyle/>
          <a:p>
            <a:r>
              <a:rPr lang="en-US" sz="2400" b="1" dirty="0" smtClean="0"/>
              <a:t>Accurate ID</a:t>
            </a:r>
            <a:endParaRPr lang="en-US" sz="2400" b="1" dirty="0"/>
          </a:p>
        </p:txBody>
      </p:sp>
      <p:sp>
        <p:nvSpPr>
          <p:cNvPr id="9" name="TextBox 8"/>
          <p:cNvSpPr txBox="1"/>
          <p:nvPr/>
        </p:nvSpPr>
        <p:spPr>
          <a:xfrm>
            <a:off x="3571411" y="5636567"/>
            <a:ext cx="1928605" cy="461665"/>
          </a:xfrm>
          <a:prstGeom prst="rect">
            <a:avLst/>
          </a:prstGeom>
          <a:noFill/>
        </p:spPr>
        <p:txBody>
          <a:bodyPr wrap="none" rtlCol="0">
            <a:spAutoFit/>
          </a:bodyPr>
          <a:lstStyle/>
          <a:p>
            <a:r>
              <a:rPr lang="en-US" sz="2400" b="1" dirty="0" smtClean="0"/>
              <a:t>Select control</a:t>
            </a:r>
            <a:endParaRPr lang="en-US" sz="2400" b="1" dirty="0"/>
          </a:p>
        </p:txBody>
      </p:sp>
      <p:sp>
        <p:nvSpPr>
          <p:cNvPr id="10" name="TextBox 9"/>
          <p:cNvSpPr txBox="1"/>
          <p:nvPr/>
        </p:nvSpPr>
        <p:spPr>
          <a:xfrm>
            <a:off x="1066800" y="4245480"/>
            <a:ext cx="1270028" cy="461665"/>
          </a:xfrm>
          <a:prstGeom prst="rect">
            <a:avLst/>
          </a:prstGeom>
          <a:noFill/>
        </p:spPr>
        <p:txBody>
          <a:bodyPr wrap="none" rtlCol="0">
            <a:spAutoFit/>
          </a:bodyPr>
          <a:lstStyle/>
          <a:p>
            <a:r>
              <a:rPr lang="en-US" sz="2400" b="1" dirty="0" smtClean="0"/>
              <a:t>Evaluate</a:t>
            </a:r>
            <a:endParaRPr lang="en-US" sz="2400" b="1" dirty="0"/>
          </a:p>
        </p:txBody>
      </p:sp>
      <p:sp>
        <p:nvSpPr>
          <p:cNvPr id="11" name="TextBox 10"/>
          <p:cNvSpPr txBox="1"/>
          <p:nvPr/>
        </p:nvSpPr>
        <p:spPr>
          <a:xfrm>
            <a:off x="1355271" y="1676400"/>
            <a:ext cx="1196033" cy="461665"/>
          </a:xfrm>
          <a:prstGeom prst="rect">
            <a:avLst/>
          </a:prstGeom>
          <a:noFill/>
        </p:spPr>
        <p:txBody>
          <a:bodyPr wrap="none" rtlCol="0">
            <a:spAutoFit/>
          </a:bodyPr>
          <a:lstStyle/>
          <a:p>
            <a:r>
              <a:rPr lang="en-US" sz="2400" b="1" dirty="0" smtClean="0"/>
              <a:t>Educate</a:t>
            </a:r>
            <a:endParaRPr lang="en-US" sz="2400" b="1" dirty="0"/>
          </a:p>
        </p:txBody>
      </p:sp>
      <p:sp>
        <p:nvSpPr>
          <p:cNvPr id="6" name="Curved Down Arrow 5"/>
          <p:cNvSpPr/>
          <p:nvPr/>
        </p:nvSpPr>
        <p:spPr>
          <a:xfrm>
            <a:off x="1059543" y="378767"/>
            <a:ext cx="7444820" cy="2740968"/>
          </a:xfrm>
          <a:prstGeom prst="curvedDownArrow">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flipH="1" flipV="1">
            <a:off x="609600" y="3272135"/>
            <a:ext cx="7444820" cy="2740968"/>
          </a:xfrm>
          <a:prstGeom prst="curvedDownArrow">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54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is</a:t>
            </a:r>
            <a:endParaRPr lang="en-US" dirty="0"/>
          </a:p>
        </p:txBody>
      </p:sp>
      <p:sp>
        <p:nvSpPr>
          <p:cNvPr id="3" name="Text Placeholder 2"/>
          <p:cNvSpPr>
            <a:spLocks noGrp="1"/>
          </p:cNvSpPr>
          <p:nvPr>
            <p:ph type="body" idx="1"/>
          </p:nvPr>
        </p:nvSpPr>
        <p:spPr/>
        <p:txBody>
          <a:bodyPr/>
          <a:lstStyle/>
          <a:p>
            <a:r>
              <a:rPr lang="en-US" dirty="0">
                <a:solidFill>
                  <a:srgbClr val="009900"/>
                </a:solidFill>
                <a:latin typeface="Comic Sans MS" pitchFamily="66" charset="0"/>
              </a:rPr>
              <a:t>Effective and environmentally sensitive approach to pest management that uses all appropriate pest management options</a:t>
            </a:r>
            <a:endParaRPr lang="en-US" dirty="0"/>
          </a:p>
        </p:txBody>
      </p:sp>
    </p:spTree>
    <p:extLst>
      <p:ext uri="{BB962C8B-B14F-4D97-AF65-F5344CB8AC3E}">
        <p14:creationId xmlns:p14="http://schemas.microsoft.com/office/powerpoint/2010/main" val="26253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As a Master Gardener, what is a question you've been asked, or a situation you've dealt with that involved  pesticides? </a:t>
            </a:r>
            <a:endParaRPr lang="en-US" dirty="0"/>
          </a:p>
        </p:txBody>
      </p:sp>
    </p:spTree>
    <p:extLst>
      <p:ext uri="{BB962C8B-B14F-4D97-AF65-F5344CB8AC3E}">
        <p14:creationId xmlns:p14="http://schemas.microsoft.com/office/powerpoint/2010/main" val="2343021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into groups and pick 1 to present to all of us for discussion.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8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Each group present a question/issue.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83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may be an alternative </a:t>
            </a:r>
            <a:br>
              <a:rPr lang="en-US" dirty="0" smtClean="0"/>
            </a:br>
            <a:r>
              <a:rPr lang="en-US" dirty="0" smtClean="0"/>
              <a:t>to using a pesticide.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76400"/>
            <a:ext cx="7165745" cy="4768478"/>
          </a:xfrm>
          <a:prstGeom prst="rect">
            <a:avLst/>
          </a:prstGeom>
          <a:ln>
            <a:noFill/>
          </a:ln>
          <a:effectLst>
            <a:softEdge rad="112500"/>
          </a:effectLst>
        </p:spPr>
      </p:pic>
    </p:spTree>
    <p:extLst>
      <p:ext uri="{BB962C8B-B14F-4D97-AF65-F5344CB8AC3E}">
        <p14:creationId xmlns:p14="http://schemas.microsoft.com/office/powerpoint/2010/main" val="456553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a few.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1482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lstStyle/>
          <a:p>
            <a:r>
              <a:rPr lang="en-US" dirty="0" smtClean="0"/>
              <a:t>Do you talk about IPM or incorporate it into your sessions? How?</a:t>
            </a:r>
            <a:endParaRPr lang="en-US" dirty="0"/>
          </a:p>
        </p:txBody>
      </p:sp>
    </p:spTree>
    <p:extLst>
      <p:ext uri="{BB962C8B-B14F-4D97-AF65-F5344CB8AC3E}">
        <p14:creationId xmlns:p14="http://schemas.microsoft.com/office/powerpoint/2010/main" val="414810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is</a:t>
            </a:r>
            <a:endParaRPr lang="en-US" dirty="0"/>
          </a:p>
        </p:txBody>
      </p:sp>
      <p:sp>
        <p:nvSpPr>
          <p:cNvPr id="3" name="Text Placeholder 2"/>
          <p:cNvSpPr>
            <a:spLocks noGrp="1"/>
          </p:cNvSpPr>
          <p:nvPr>
            <p:ph type="body" idx="1"/>
          </p:nvPr>
        </p:nvSpPr>
        <p:spPr/>
        <p:txBody>
          <a:bodyPr/>
          <a:lstStyle/>
          <a:p>
            <a:pPr marL="0" indent="0">
              <a:buNone/>
            </a:pPr>
            <a:r>
              <a:rPr lang="en-US" dirty="0" smtClean="0">
                <a:solidFill>
                  <a:srgbClr val="009900"/>
                </a:solidFill>
                <a:latin typeface="Comic Sans MS" pitchFamily="66" charset="0"/>
              </a:rPr>
              <a:t>An effective </a:t>
            </a:r>
            <a:r>
              <a:rPr lang="en-US" dirty="0">
                <a:solidFill>
                  <a:srgbClr val="009900"/>
                </a:solidFill>
                <a:latin typeface="Comic Sans MS" pitchFamily="66" charset="0"/>
              </a:rPr>
              <a:t>and environmentally sensitive approach to pest management that uses all appropriate pest management options</a:t>
            </a:r>
            <a:endParaRPr lang="en-US" dirty="0"/>
          </a:p>
        </p:txBody>
      </p:sp>
    </p:spTree>
    <p:extLst>
      <p:ext uri="{BB962C8B-B14F-4D97-AF65-F5344CB8AC3E}">
        <p14:creationId xmlns:p14="http://schemas.microsoft.com/office/powerpoint/2010/main" val="7867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 includes education.</a:t>
            </a:r>
          </a:p>
        </p:txBody>
      </p:sp>
      <p:pic>
        <p:nvPicPr>
          <p:cNvPr id="11270" name="Picture 6" descr="DSCN38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6277430" cy="470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half" idx="1"/>
          </p:nvPr>
        </p:nvSpPr>
        <p:spPr/>
        <p:txBody>
          <a:bodyPr/>
          <a:lstStyle/>
          <a:p>
            <a:endParaRPr lang="en-US"/>
          </a:p>
        </p:txBody>
      </p:sp>
    </p:spTree>
    <p:custDataLst>
      <p:tags r:id="rId1"/>
    </p:custDataLst>
    <p:extLst>
      <p:ext uri="{BB962C8B-B14F-4D97-AF65-F5344CB8AC3E}">
        <p14:creationId xmlns:p14="http://schemas.microsoft.com/office/powerpoint/2010/main" val="316493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58000" cy="1143000"/>
          </a:xfrm>
        </p:spPr>
        <p:txBody>
          <a:bodyPr/>
          <a:lstStyle/>
          <a:p>
            <a:r>
              <a:rPr lang="en-US" dirty="0" smtClean="0"/>
              <a:t>Newest Noxious Weeds</a:t>
            </a:r>
            <a:endParaRPr lang="en-US" dirty="0"/>
          </a:p>
        </p:txBody>
      </p:sp>
      <p:sp>
        <p:nvSpPr>
          <p:cNvPr id="3" name="Text Placeholder 2"/>
          <p:cNvSpPr>
            <a:spLocks noGrp="1"/>
          </p:cNvSpPr>
          <p:nvPr>
            <p:ph type="body" sz="half" idx="1"/>
          </p:nvPr>
        </p:nvSpPr>
        <p:spPr/>
        <p:txBody>
          <a:bodyPr/>
          <a:lstStyle/>
          <a:p>
            <a:endParaRPr lang="en-US" dirty="0"/>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0" y="1981200"/>
            <a:ext cx="4167493" cy="2819400"/>
          </a:xfrm>
        </p:spPr>
      </p:pic>
      <p:pic>
        <p:nvPicPr>
          <p:cNvPr id="7" name="Content Placeholder 6"/>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584200" y="1981200"/>
            <a:ext cx="3759200" cy="2819400"/>
          </a:xfrm>
        </p:spPr>
      </p:pic>
      <p:sp>
        <p:nvSpPr>
          <p:cNvPr id="8" name="TextBox 7"/>
          <p:cNvSpPr txBox="1"/>
          <p:nvPr/>
        </p:nvSpPr>
        <p:spPr>
          <a:xfrm>
            <a:off x="977738" y="5071240"/>
            <a:ext cx="8142614"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Japanese Knotweed  X Giant Knotweed = Bohemian Knotweed</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911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 in Nebraska last year</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Plant pathogens</a:t>
            </a:r>
          </a:p>
          <a:p>
            <a:r>
              <a:rPr lang="en-US" dirty="0" smtClean="0">
                <a:solidFill>
                  <a:schemeClr val="bg1"/>
                </a:solidFill>
              </a:rPr>
              <a:t>Vertebrates</a:t>
            </a:r>
          </a:p>
          <a:p>
            <a:r>
              <a:rPr lang="en-US" dirty="0" smtClean="0">
                <a:solidFill>
                  <a:schemeClr val="bg1"/>
                </a:solidFill>
              </a:rPr>
              <a:t>Arthropods</a:t>
            </a:r>
          </a:p>
          <a:p>
            <a:r>
              <a:rPr lang="en-US" dirty="0" smtClean="0">
                <a:solidFill>
                  <a:schemeClr val="bg1"/>
                </a:solidFill>
              </a:rPr>
              <a:t>Other invertebrates</a:t>
            </a:r>
          </a:p>
        </p:txBody>
      </p:sp>
      <p:sp>
        <p:nvSpPr>
          <p:cNvPr id="11"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1439041" y="5469285"/>
            <a:ext cx="7162800" cy="461665"/>
          </a:xfrm>
          <a:prstGeom prst="rect">
            <a:avLst/>
          </a:prstGeom>
        </p:spPr>
        <p:txBody>
          <a:bodyPr wrap="square">
            <a:spAutoFit/>
          </a:bodyPr>
          <a:lstStyle/>
          <a:p>
            <a:pPr lvl="0" eaLnBrk="0" fontAlgn="base" hangingPunct="0">
              <a:spcBef>
                <a:spcPct val="0"/>
              </a:spcBef>
              <a:spcAft>
                <a:spcPct val="0"/>
              </a:spcAft>
            </a:pPr>
            <a:r>
              <a:rPr lang="en-US" sz="2400" dirty="0">
                <a:effectLst>
                  <a:outerShdw blurRad="38100" dist="38100" dir="2700000" algn="tl">
                    <a:srgbClr val="000000">
                      <a:alpha val="43137"/>
                    </a:srgbClr>
                  </a:outerShdw>
                </a:effectLst>
                <a:latin typeface="Arial" pitchFamily="34" charset="0"/>
                <a:ea typeface="Times New Roman" pitchFamily="18" charset="0"/>
                <a:cs typeface="Arial" pitchFamily="34" charset="0"/>
              </a:rPr>
              <a:t>Pink Fleece </a:t>
            </a:r>
            <a:r>
              <a:rPr lang="en-US"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Flower </a:t>
            </a:r>
            <a:r>
              <a:rPr lang="en-US" sz="2400" i="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n-US" sz="2400" dirty="0">
                <a:effectLst>
                  <a:outerShdw blurRad="38100" dist="38100" dir="2700000" algn="tl">
                    <a:srgbClr val="000000">
                      <a:alpha val="43137"/>
                    </a:srgbClr>
                  </a:outerShdw>
                </a:effectLst>
                <a:latin typeface="Arial" pitchFamily="34" charset="0"/>
                <a:ea typeface="Times New Roman" pitchFamily="18" charset="0"/>
                <a:cs typeface="Arial" pitchFamily="34" charset="0"/>
              </a:rPr>
              <a:t>Variegated </a:t>
            </a:r>
            <a:r>
              <a:rPr lang="en-US"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Fleece Flower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94" y="1624953"/>
            <a:ext cx="3559506" cy="35832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1643346"/>
            <a:ext cx="2869139" cy="3583236"/>
          </a:xfrm>
          <a:prstGeom prst="rect">
            <a:avLst/>
          </a:prstGeom>
        </p:spPr>
      </p:pic>
    </p:spTree>
    <p:custDataLst>
      <p:tags r:id="rId1"/>
    </p:custDataLst>
    <p:extLst>
      <p:ext uri="{BB962C8B-B14F-4D97-AF65-F5344CB8AC3E}">
        <p14:creationId xmlns:p14="http://schemas.microsoft.com/office/powerpoint/2010/main" val="15635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 includes habitat modification.</a:t>
            </a:r>
          </a:p>
        </p:txBody>
      </p:sp>
      <p:sp>
        <p:nvSpPr>
          <p:cNvPr id="11267" name="Rectangle 3"/>
          <p:cNvSpPr>
            <a:spLocks noGrp="1" noChangeArrowheads="1"/>
          </p:cNvSpPr>
          <p:nvPr>
            <p:ph type="body" sz="half" idx="1"/>
          </p:nvPr>
        </p:nvSpPr>
        <p:spPr>
          <a:xfrm>
            <a:off x="0" y="1600200"/>
            <a:ext cx="4495800" cy="3733800"/>
          </a:xfrm>
        </p:spPr>
        <p:txBody>
          <a:bodyPr>
            <a:normAutofit/>
          </a:bodyPr>
          <a:lstStyle/>
          <a:p>
            <a:pPr lvl="1"/>
            <a:r>
              <a:rPr lang="en-US" dirty="0" smtClean="0">
                <a:solidFill>
                  <a:schemeClr val="bg1"/>
                </a:solidFill>
                <a:latin typeface="Calibri" pitchFamily="34" charset="0"/>
              </a:rPr>
              <a:t>Sanitation </a:t>
            </a:r>
          </a:p>
          <a:p>
            <a:pPr lvl="1"/>
            <a:r>
              <a:rPr lang="en-US" dirty="0" smtClean="0">
                <a:solidFill>
                  <a:schemeClr val="bg1"/>
                </a:solidFill>
                <a:latin typeface="Calibri" pitchFamily="34" charset="0"/>
              </a:rPr>
              <a:t>Exclusion</a:t>
            </a:r>
          </a:p>
          <a:p>
            <a:pPr lvl="1"/>
            <a:r>
              <a:rPr lang="en-US" dirty="0" smtClean="0">
                <a:solidFill>
                  <a:schemeClr val="bg1"/>
                </a:solidFill>
                <a:latin typeface="Calibri" pitchFamily="34" charset="0"/>
              </a:rPr>
              <a:t>Mechanical Controls </a:t>
            </a:r>
          </a:p>
          <a:p>
            <a:pPr lvl="1"/>
            <a:r>
              <a:rPr lang="en-US" dirty="0" smtClean="0">
                <a:solidFill>
                  <a:schemeClr val="bg1"/>
                </a:solidFill>
                <a:latin typeface="Calibri" pitchFamily="34" charset="0"/>
              </a:rPr>
              <a:t>Biological Controls </a:t>
            </a:r>
          </a:p>
          <a:p>
            <a:pPr lvl="1"/>
            <a:r>
              <a:rPr lang="en-US" dirty="0" smtClean="0">
                <a:solidFill>
                  <a:schemeClr val="bg1"/>
                </a:solidFill>
                <a:latin typeface="Calibri" pitchFamily="34" charset="0"/>
              </a:rPr>
              <a:t>Chemical Controls</a:t>
            </a:r>
          </a:p>
          <a:p>
            <a:pPr lvl="1"/>
            <a:endParaRPr lang="en-US" dirty="0" smtClean="0">
              <a:latin typeface="Calibri" pitchFamily="34" charset="0"/>
            </a:endParaRPr>
          </a:p>
        </p:txBody>
      </p:sp>
      <p:pic>
        <p:nvPicPr>
          <p:cNvPr id="4" name="Picture 4" descr="DSCN371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447800" y="1219200"/>
            <a:ext cx="6858000" cy="5143500"/>
          </a:xfrm>
          <a:noFill/>
        </p:spPr>
      </p:pic>
    </p:spTree>
    <p:custDataLst>
      <p:tags r:id="rId1"/>
    </p:custDataLst>
    <p:extLst>
      <p:ext uri="{BB962C8B-B14F-4D97-AF65-F5344CB8AC3E}">
        <p14:creationId xmlns:p14="http://schemas.microsoft.com/office/powerpoint/2010/main" val="250873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normAutofit/>
          </a:bodyPr>
          <a:lstStyle/>
          <a:p>
            <a:r>
              <a:rPr lang="en-US" b="1" dirty="0" smtClean="0">
                <a:latin typeface="Calibri" pitchFamily="34" charset="0"/>
              </a:rPr>
              <a:t>IPM includes sanitation.</a:t>
            </a:r>
          </a:p>
        </p:txBody>
      </p:sp>
      <p:sp>
        <p:nvSpPr>
          <p:cNvPr id="2" name="Content Placeholder 1"/>
          <p:cNvSpPr>
            <a:spLocks noGrp="1"/>
          </p:cNvSpPr>
          <p:nvPr>
            <p:ph sz="quarter" idx="2"/>
          </p:nvPr>
        </p:nvSpPr>
        <p:spPr/>
        <p:txBody>
          <a:bodyPr/>
          <a:lstStyle/>
          <a:p>
            <a:endParaRPr lang="en-US"/>
          </a:p>
        </p:txBody>
      </p:sp>
      <p:sp>
        <p:nvSpPr>
          <p:cNvPr id="3" name="Content Placeholder 2"/>
          <p:cNvSpPr>
            <a:spLocks noGrp="1"/>
          </p:cNvSpPr>
          <p:nvPr>
            <p:ph sz="quarter" idx="3"/>
          </p:nvPr>
        </p:nvSpPr>
        <p:spPr/>
        <p:txBody>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85122"/>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19225"/>
            <a:ext cx="61722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1"/>
          </p:nvPr>
        </p:nvSpPr>
        <p:spPr/>
        <p:txBody>
          <a:bodyPr/>
          <a:lstStyle/>
          <a:p>
            <a:endParaRPr lang="en-US"/>
          </a:p>
        </p:txBody>
      </p:sp>
    </p:spTree>
    <p:custDataLst>
      <p:tags r:id="rId1"/>
    </p:custDataLst>
    <p:extLst>
      <p:ext uri="{BB962C8B-B14F-4D97-AF65-F5344CB8AC3E}">
        <p14:creationId xmlns:p14="http://schemas.microsoft.com/office/powerpoint/2010/main" val="68568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p:spPr>
        <p:txBody>
          <a:bodyPr>
            <a:normAutofit/>
          </a:bodyPr>
          <a:lstStyle/>
          <a:p>
            <a:r>
              <a:rPr lang="en-US" b="1" dirty="0" smtClean="0">
                <a:latin typeface="Calibri" pitchFamily="34" charset="0"/>
              </a:rPr>
              <a:t>IPM includes exclusion.</a:t>
            </a:r>
          </a:p>
        </p:txBody>
      </p:sp>
      <p:pic>
        <p:nvPicPr>
          <p:cNvPr id="5" name="Content Placeholder 4"/>
          <p:cNvPicPr>
            <a:picLocks noGrp="1" noChangeAspect="1"/>
          </p:cNvPicPr>
          <p:nvPr>
            <p:ph sz="quarter" idx="2"/>
          </p:nvPr>
        </p:nvPicPr>
        <p:blipFill rotWithShape="1">
          <a:blip r:embed="rId4" cstate="print">
            <a:extLst>
              <a:ext uri="{28A0092B-C50C-407E-A947-70E740481C1C}">
                <a14:useLocalDpi xmlns:a14="http://schemas.microsoft.com/office/drawing/2010/main" val="0"/>
              </a:ext>
            </a:extLst>
          </a:blip>
          <a:srcRect t="11520" b="10303"/>
          <a:stretch/>
        </p:blipFill>
        <p:spPr>
          <a:xfrm>
            <a:off x="2438400" y="1295400"/>
            <a:ext cx="4443412" cy="4631635"/>
          </a:xfrm>
        </p:spPr>
      </p:pic>
      <p:sp>
        <p:nvSpPr>
          <p:cNvPr id="2" name="Text Placeholder 1"/>
          <p:cNvSpPr>
            <a:spLocks noGrp="1"/>
          </p:cNvSpPr>
          <p:nvPr>
            <p:ph type="body" sz="half" idx="1"/>
          </p:nvPr>
        </p:nvSpPr>
        <p:spPr/>
        <p:txBody>
          <a:bodyPr/>
          <a:lstStyle/>
          <a:p>
            <a:endParaRPr lang="en-US" dirty="0"/>
          </a:p>
        </p:txBody>
      </p:sp>
    </p:spTree>
    <p:custDataLst>
      <p:tags r:id="rId1"/>
    </p:custDataLst>
    <p:extLst>
      <p:ext uri="{BB962C8B-B14F-4D97-AF65-F5344CB8AC3E}">
        <p14:creationId xmlns:p14="http://schemas.microsoft.com/office/powerpoint/2010/main" val="2496478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1021</Words>
  <Application>Microsoft Office PowerPoint</Application>
  <PresentationFormat>On-screen Show (4:3)</PresentationFormat>
  <Paragraphs>96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Pesticide Education  The last part!</vt:lpstr>
      <vt:lpstr>There may be an alternative  to using a pesticide.</vt:lpstr>
      <vt:lpstr>IPM is</vt:lpstr>
      <vt:lpstr>IPM includes education.</vt:lpstr>
      <vt:lpstr>Newest Noxious Weeds</vt:lpstr>
      <vt:lpstr>Sold in Nebraska last year</vt:lpstr>
      <vt:lpstr>IPM includes habitat modification.</vt:lpstr>
      <vt:lpstr>IPM includes sanitation.</vt:lpstr>
      <vt:lpstr>IPM includes exclusion.</vt:lpstr>
      <vt:lpstr>IPM includes mechanical controls.</vt:lpstr>
      <vt:lpstr>IPM includes biological controls.</vt:lpstr>
      <vt:lpstr>IPM includes cultural control</vt:lpstr>
      <vt:lpstr>IPM includes chemical controls.</vt:lpstr>
      <vt:lpstr>Pesticides are tools, not miracle workers or silver bullets.</vt:lpstr>
      <vt:lpstr>IPM Process</vt:lpstr>
      <vt:lpstr>IPM is</vt:lpstr>
      <vt:lpstr>Question</vt:lpstr>
      <vt:lpstr>Get into groups and pick 1 to present to all of us for discussion.</vt:lpstr>
      <vt:lpstr>Each group present a question/issue.</vt:lpstr>
      <vt:lpstr>Let’s talk about a few.</vt:lpstr>
      <vt:lpstr>Additional questions</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 Education</dc:title>
  <dc:creator>Janet Hygnstrom</dc:creator>
  <cp:lastModifiedBy>Jan Hygnstrom</cp:lastModifiedBy>
  <cp:revision>38</cp:revision>
  <cp:lastPrinted>2012-03-19T10:45:08Z</cp:lastPrinted>
  <dcterms:created xsi:type="dcterms:W3CDTF">2012-03-07T16:35:19Z</dcterms:created>
  <dcterms:modified xsi:type="dcterms:W3CDTF">2012-12-13T16:57:02Z</dcterms:modified>
</cp:coreProperties>
</file>