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2.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3.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4.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5.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6.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7.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8.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9.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10.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19" r:id="rId3"/>
    <p:sldId id="258" r:id="rId4"/>
    <p:sldId id="259" r:id="rId5"/>
    <p:sldId id="260" r:id="rId6"/>
    <p:sldId id="261" r:id="rId7"/>
    <p:sldId id="262" r:id="rId8"/>
    <p:sldId id="293" r:id="rId9"/>
    <p:sldId id="294" r:id="rId10"/>
    <p:sldId id="309" r:id="rId11"/>
    <p:sldId id="295" r:id="rId12"/>
    <p:sldId id="310" r:id="rId13"/>
    <p:sldId id="296" r:id="rId14"/>
    <p:sldId id="311" r:id="rId15"/>
    <p:sldId id="297" r:id="rId16"/>
    <p:sldId id="318" r:id="rId17"/>
    <p:sldId id="298" r:id="rId18"/>
    <p:sldId id="317" r:id="rId19"/>
    <p:sldId id="299" r:id="rId20"/>
    <p:sldId id="316" r:id="rId21"/>
    <p:sldId id="300" r:id="rId22"/>
    <p:sldId id="315" r:id="rId23"/>
    <p:sldId id="301" r:id="rId24"/>
    <p:sldId id="314" r:id="rId25"/>
    <p:sldId id="302" r:id="rId26"/>
    <p:sldId id="313" r:id="rId27"/>
    <p:sldId id="303" r:id="rId28"/>
    <p:sldId id="312" r:id="rId29"/>
    <p:sldId id="308" r:id="rId30"/>
    <p:sldId id="304" r:id="rId31"/>
    <p:sldId id="305" r:id="rId32"/>
    <p:sldId id="306" r:id="rId33"/>
    <p:sldId id="307" r:id="rId34"/>
  </p:sldIdLst>
  <p:sldSz cx="9144000" cy="6858000" type="screen4x3"/>
  <p:notesSz cx="7077075" cy="9004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7419" autoAdjust="0"/>
  </p:normalViewPr>
  <p:slideViewPr>
    <p:cSldViewPr>
      <p:cViewPr varScale="1">
        <p:scale>
          <a:sx n="63" d="100"/>
          <a:sy n="63" d="100"/>
        </p:scale>
        <p:origin x="-238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021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0215"/>
          </a:xfrm>
          <a:prstGeom prst="rect">
            <a:avLst/>
          </a:prstGeom>
        </p:spPr>
        <p:txBody>
          <a:bodyPr vert="horz" lIns="91440" tIns="45720" rIns="91440" bIns="45720" rtlCol="0"/>
          <a:lstStyle>
            <a:lvl1pPr algn="r">
              <a:defRPr sz="1200"/>
            </a:lvl1pPr>
          </a:lstStyle>
          <a:p>
            <a:fld id="{53FDCA13-6DB0-4D07-8E98-94B5BA7A77F8}" type="datetimeFigureOut">
              <a:rPr lang="en-US" smtClean="0"/>
              <a:t>12/13/2012</a:t>
            </a:fld>
            <a:endParaRPr lang="en-US"/>
          </a:p>
        </p:txBody>
      </p:sp>
      <p:sp>
        <p:nvSpPr>
          <p:cNvPr id="4" name="Slide Image Placeholder 3"/>
          <p:cNvSpPr>
            <a:spLocks noGrp="1" noRot="1" noChangeAspect="1"/>
          </p:cNvSpPr>
          <p:nvPr>
            <p:ph type="sldImg" idx="2"/>
          </p:nvPr>
        </p:nvSpPr>
        <p:spPr>
          <a:xfrm>
            <a:off x="1287463" y="674688"/>
            <a:ext cx="4502150" cy="33766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277043"/>
            <a:ext cx="5661660" cy="40519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52523"/>
            <a:ext cx="3066733" cy="45021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52523"/>
            <a:ext cx="3066733" cy="450215"/>
          </a:xfrm>
          <a:prstGeom prst="rect">
            <a:avLst/>
          </a:prstGeom>
        </p:spPr>
        <p:txBody>
          <a:bodyPr vert="horz" lIns="91440" tIns="45720" rIns="91440" bIns="45720" rtlCol="0" anchor="b"/>
          <a:lstStyle>
            <a:lvl1pPr algn="r">
              <a:defRPr sz="1200"/>
            </a:lvl1pPr>
          </a:lstStyle>
          <a:p>
            <a:fld id="{72E1F106-9170-4D97-A455-884C7BE2ED71}" type="slidenum">
              <a:rPr lang="en-US" smtClean="0"/>
              <a:t>‹#›</a:t>
            </a:fld>
            <a:endParaRPr lang="en-US"/>
          </a:p>
        </p:txBody>
      </p:sp>
    </p:spTree>
    <p:extLst>
      <p:ext uri="{BB962C8B-B14F-4D97-AF65-F5344CB8AC3E}">
        <p14:creationId xmlns:p14="http://schemas.microsoft.com/office/powerpoint/2010/main" val="1511478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1F106-9170-4D97-A455-884C7BE2ED71}" type="slidenum">
              <a:rPr lang="en-US" smtClean="0"/>
              <a:t>1</a:t>
            </a:fld>
            <a:endParaRPr lang="en-US"/>
          </a:p>
        </p:txBody>
      </p:sp>
    </p:spTree>
    <p:extLst>
      <p:ext uri="{BB962C8B-B14F-4D97-AF65-F5344CB8AC3E}">
        <p14:creationId xmlns:p14="http://schemas.microsoft.com/office/powerpoint/2010/main" val="34532674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1F106-9170-4D97-A455-884C7BE2ED71}" type="slidenum">
              <a:rPr lang="en-US" smtClean="0"/>
              <a:t>10</a:t>
            </a:fld>
            <a:endParaRPr lang="en-US"/>
          </a:p>
        </p:txBody>
      </p:sp>
    </p:spTree>
    <p:extLst>
      <p:ext uri="{BB962C8B-B14F-4D97-AF65-F5344CB8AC3E}">
        <p14:creationId xmlns:p14="http://schemas.microsoft.com/office/powerpoint/2010/main" val="180444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eaLnBrk="1" hangingPunct="1"/>
            <a:r>
              <a:rPr lang="en-US" b="1" dirty="0" smtClean="0"/>
              <a:t>-Later noticed strong odor</a:t>
            </a:r>
          </a:p>
          <a:p>
            <a:pPr lvl="1" eaLnBrk="1" hangingPunct="1"/>
            <a:r>
              <a:rPr lang="en-US" b="1" dirty="0" smtClean="0"/>
              <a:t>-Family evacuated, stayed away for 6 days</a:t>
            </a:r>
          </a:p>
          <a:p>
            <a:pPr lvl="1" eaLnBrk="1" hangingPunct="1"/>
            <a:r>
              <a:rPr lang="en-US" b="1" dirty="0" smtClean="0"/>
              <a:t>-Product can explode, start fires, or kill someone</a:t>
            </a:r>
          </a:p>
          <a:p>
            <a:pPr lvl="1" eaLnBrk="1" hangingPunct="1"/>
            <a:r>
              <a:rPr lang="en-US" b="1" dirty="0" smtClean="0"/>
              <a:t>-Similar incident occurred in Nebraska</a:t>
            </a:r>
          </a:p>
          <a:p>
            <a:pPr lvl="2" eaLnBrk="1" hangingPunct="1"/>
            <a:r>
              <a:rPr lang="en-US" b="1" dirty="0" smtClean="0"/>
              <a:t>-Aluminum phosphide put into bucket of water, dumped into storm sewer, exploded</a:t>
            </a:r>
          </a:p>
          <a:p>
            <a:endParaRPr lang="en-US" dirty="0"/>
          </a:p>
        </p:txBody>
      </p:sp>
      <p:sp>
        <p:nvSpPr>
          <p:cNvPr id="4" name="Slide Number Placeholder 3"/>
          <p:cNvSpPr>
            <a:spLocks noGrp="1"/>
          </p:cNvSpPr>
          <p:nvPr>
            <p:ph type="sldNum" sz="quarter" idx="10"/>
          </p:nvPr>
        </p:nvSpPr>
        <p:spPr/>
        <p:txBody>
          <a:bodyPr/>
          <a:lstStyle/>
          <a:p>
            <a:fld id="{7512C107-7C7B-4713-8141-8DD62911EF11}" type="slidenum">
              <a:rPr lang="en-US" smtClean="0"/>
              <a:t>11</a:t>
            </a:fld>
            <a:endParaRPr lang="en-US"/>
          </a:p>
        </p:txBody>
      </p:sp>
    </p:spTree>
    <p:extLst>
      <p:ext uri="{BB962C8B-B14F-4D97-AF65-F5344CB8AC3E}">
        <p14:creationId xmlns:p14="http://schemas.microsoft.com/office/powerpoint/2010/main" val="43254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1F106-9170-4D97-A455-884C7BE2ED71}" type="slidenum">
              <a:rPr lang="en-US" smtClean="0"/>
              <a:t>12</a:t>
            </a:fld>
            <a:endParaRPr lang="en-US"/>
          </a:p>
        </p:txBody>
      </p:sp>
    </p:spTree>
    <p:extLst>
      <p:ext uri="{BB962C8B-B14F-4D97-AF65-F5344CB8AC3E}">
        <p14:creationId xmlns:p14="http://schemas.microsoft.com/office/powerpoint/2010/main" val="3345409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eaLnBrk="1" hangingPunct="1"/>
            <a:r>
              <a:rPr lang="en-US" b="1" dirty="0" smtClean="0"/>
              <a:t>-Mistakenly drank pesticide from measuring cup</a:t>
            </a:r>
          </a:p>
          <a:p>
            <a:pPr lvl="1" eaLnBrk="1" hangingPunct="1"/>
            <a:r>
              <a:rPr lang="en-US" b="1" dirty="0" smtClean="0"/>
              <a:t>-Spat out, vomited, could not explain why Ready-to-Use (RTU) in cup</a:t>
            </a:r>
          </a:p>
          <a:p>
            <a:endParaRPr lang="en-US" dirty="0"/>
          </a:p>
        </p:txBody>
      </p:sp>
      <p:sp>
        <p:nvSpPr>
          <p:cNvPr id="4" name="Slide Number Placeholder 3"/>
          <p:cNvSpPr>
            <a:spLocks noGrp="1"/>
          </p:cNvSpPr>
          <p:nvPr>
            <p:ph type="sldNum" sz="quarter" idx="10"/>
          </p:nvPr>
        </p:nvSpPr>
        <p:spPr/>
        <p:txBody>
          <a:bodyPr/>
          <a:lstStyle/>
          <a:p>
            <a:fld id="{7512C107-7C7B-4713-8141-8DD62911EF11}" type="slidenum">
              <a:rPr lang="en-US" smtClean="0"/>
              <a:t>13</a:t>
            </a:fld>
            <a:endParaRPr lang="en-US"/>
          </a:p>
        </p:txBody>
      </p:sp>
    </p:spTree>
    <p:extLst>
      <p:ext uri="{BB962C8B-B14F-4D97-AF65-F5344CB8AC3E}">
        <p14:creationId xmlns:p14="http://schemas.microsoft.com/office/powerpoint/2010/main" val="2194093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1F106-9170-4D97-A455-884C7BE2ED71}" type="slidenum">
              <a:rPr lang="en-US" smtClean="0"/>
              <a:t>14</a:t>
            </a:fld>
            <a:endParaRPr lang="en-US"/>
          </a:p>
        </p:txBody>
      </p:sp>
    </p:spTree>
    <p:extLst>
      <p:ext uri="{BB962C8B-B14F-4D97-AF65-F5344CB8AC3E}">
        <p14:creationId xmlns:p14="http://schemas.microsoft.com/office/powerpoint/2010/main" val="39627575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He</a:t>
            </a:r>
            <a:r>
              <a:rPr lang="en-US" b="1" baseline="0" dirty="0" smtClean="0"/>
              <a:t> </a:t>
            </a:r>
            <a:r>
              <a:rPr lang="en-US" b="1" dirty="0" smtClean="0"/>
              <a:t>set off a bug bomb, stayed in the shower, and had symptoms.</a:t>
            </a:r>
          </a:p>
          <a:p>
            <a:endParaRPr lang="en-US" dirty="0"/>
          </a:p>
        </p:txBody>
      </p:sp>
      <p:sp>
        <p:nvSpPr>
          <p:cNvPr id="4" name="Slide Number Placeholder 3"/>
          <p:cNvSpPr>
            <a:spLocks noGrp="1"/>
          </p:cNvSpPr>
          <p:nvPr>
            <p:ph type="sldNum" sz="quarter" idx="10"/>
          </p:nvPr>
        </p:nvSpPr>
        <p:spPr/>
        <p:txBody>
          <a:bodyPr/>
          <a:lstStyle/>
          <a:p>
            <a:fld id="{7512C107-7C7B-4713-8141-8DD62911EF11}" type="slidenum">
              <a:rPr lang="en-US" smtClean="0"/>
              <a:t>15</a:t>
            </a:fld>
            <a:endParaRPr lang="en-US"/>
          </a:p>
        </p:txBody>
      </p:sp>
    </p:spTree>
    <p:extLst>
      <p:ext uri="{BB962C8B-B14F-4D97-AF65-F5344CB8AC3E}">
        <p14:creationId xmlns:p14="http://schemas.microsoft.com/office/powerpoint/2010/main" val="33582433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1F106-9170-4D97-A455-884C7BE2ED71}" type="slidenum">
              <a:rPr lang="en-US" smtClean="0"/>
              <a:t>16</a:t>
            </a:fld>
            <a:endParaRPr lang="en-US"/>
          </a:p>
        </p:txBody>
      </p:sp>
    </p:spTree>
    <p:extLst>
      <p:ext uri="{BB962C8B-B14F-4D97-AF65-F5344CB8AC3E}">
        <p14:creationId xmlns:p14="http://schemas.microsoft.com/office/powerpoint/2010/main" val="30670785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eaLnBrk="1" hangingPunct="1"/>
            <a:r>
              <a:rPr lang="en-US" b="1" dirty="0" smtClean="0"/>
              <a:t>- It tasted bad, thought it had “gone bad”, had symptoms</a:t>
            </a:r>
          </a:p>
          <a:p>
            <a:pPr lvl="1" eaLnBrk="1" hangingPunct="1"/>
            <a:r>
              <a:rPr lang="en-US" b="1" dirty="0" smtClean="0"/>
              <a:t>- Daughter told her that gardener friend gave weed killer</a:t>
            </a:r>
          </a:p>
          <a:p>
            <a:pPr lvl="1" eaLnBrk="1" hangingPunct="1"/>
            <a:r>
              <a:rPr lang="en-US" b="1" dirty="0" smtClean="0"/>
              <a:t>- It was labeled “grass killer,” not obvious in dark</a:t>
            </a:r>
          </a:p>
          <a:p>
            <a:endParaRPr lang="en-US" dirty="0"/>
          </a:p>
        </p:txBody>
      </p:sp>
      <p:sp>
        <p:nvSpPr>
          <p:cNvPr id="4" name="Slide Number Placeholder 3"/>
          <p:cNvSpPr>
            <a:spLocks noGrp="1"/>
          </p:cNvSpPr>
          <p:nvPr>
            <p:ph type="sldNum" sz="quarter" idx="10"/>
          </p:nvPr>
        </p:nvSpPr>
        <p:spPr/>
        <p:txBody>
          <a:bodyPr/>
          <a:lstStyle/>
          <a:p>
            <a:fld id="{7512C107-7C7B-4713-8141-8DD62911EF11}" type="slidenum">
              <a:rPr lang="en-US" smtClean="0"/>
              <a:t>17</a:t>
            </a:fld>
            <a:endParaRPr lang="en-US"/>
          </a:p>
        </p:txBody>
      </p:sp>
    </p:spTree>
    <p:extLst>
      <p:ext uri="{BB962C8B-B14F-4D97-AF65-F5344CB8AC3E}">
        <p14:creationId xmlns:p14="http://schemas.microsoft.com/office/powerpoint/2010/main" val="3951687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1F106-9170-4D97-A455-884C7BE2ED71}" type="slidenum">
              <a:rPr lang="en-US" smtClean="0"/>
              <a:t>18</a:t>
            </a:fld>
            <a:endParaRPr lang="en-US"/>
          </a:p>
        </p:txBody>
      </p:sp>
    </p:spTree>
    <p:extLst>
      <p:ext uri="{BB962C8B-B14F-4D97-AF65-F5344CB8AC3E}">
        <p14:creationId xmlns:p14="http://schemas.microsoft.com/office/powerpoint/2010/main" val="8445087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eaLnBrk="1" hangingPunct="1"/>
            <a:r>
              <a:rPr lang="en-US" b="1" dirty="0" smtClean="0"/>
              <a:t>-Man insisted on pouring into water bottle</a:t>
            </a:r>
          </a:p>
          <a:p>
            <a:pPr lvl="1" eaLnBrk="1" hangingPunct="1"/>
            <a:r>
              <a:rPr lang="en-US" b="1" dirty="0" smtClean="0"/>
              <a:t>-Man took phone call and hurriedly left, leaving bottle</a:t>
            </a:r>
          </a:p>
          <a:p>
            <a:pPr lvl="1" eaLnBrk="1" hangingPunct="1"/>
            <a:r>
              <a:rPr lang="en-US" b="1" dirty="0" smtClean="0"/>
              <a:t>-3-year old had habit of grabbing &amp; drinking from bottles</a:t>
            </a:r>
          </a:p>
          <a:p>
            <a:pPr lvl="1" eaLnBrk="1" hangingPunct="1"/>
            <a:r>
              <a:rPr lang="en-US" b="1" dirty="0" smtClean="0"/>
              <a:t>-Child drank from bottle, vomited, taken to hospital</a:t>
            </a:r>
          </a:p>
          <a:p>
            <a:endParaRPr lang="en-US" dirty="0"/>
          </a:p>
        </p:txBody>
      </p:sp>
      <p:sp>
        <p:nvSpPr>
          <p:cNvPr id="4" name="Slide Number Placeholder 3"/>
          <p:cNvSpPr>
            <a:spLocks noGrp="1"/>
          </p:cNvSpPr>
          <p:nvPr>
            <p:ph type="sldNum" sz="quarter" idx="10"/>
          </p:nvPr>
        </p:nvSpPr>
        <p:spPr/>
        <p:txBody>
          <a:bodyPr/>
          <a:lstStyle/>
          <a:p>
            <a:fld id="{7512C107-7C7B-4713-8141-8DD62911EF11}" type="slidenum">
              <a:rPr lang="en-US" smtClean="0"/>
              <a:t>19</a:t>
            </a:fld>
            <a:endParaRPr lang="en-US"/>
          </a:p>
        </p:txBody>
      </p:sp>
    </p:spTree>
    <p:extLst>
      <p:ext uri="{BB962C8B-B14F-4D97-AF65-F5344CB8AC3E}">
        <p14:creationId xmlns:p14="http://schemas.microsoft.com/office/powerpoint/2010/main" val="1093234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a minute and jot down what you do or hope to do. Then, I’d like to hear what you will be doing. I mentioned that I answered questions</a:t>
            </a:r>
            <a:r>
              <a:rPr lang="en-US" baseline="0" dirty="0" smtClean="0"/>
              <a:t> via phone calls</a:t>
            </a:r>
            <a:r>
              <a:rPr lang="en-US" baseline="0" smtClean="0"/>
              <a:t>. </a:t>
            </a:r>
            <a:endParaRPr lang="en-US" dirty="0"/>
          </a:p>
        </p:txBody>
      </p:sp>
      <p:sp>
        <p:nvSpPr>
          <p:cNvPr id="4" name="Slide Number Placeholder 3"/>
          <p:cNvSpPr>
            <a:spLocks noGrp="1"/>
          </p:cNvSpPr>
          <p:nvPr>
            <p:ph type="sldNum" sz="quarter" idx="10"/>
          </p:nvPr>
        </p:nvSpPr>
        <p:spPr/>
        <p:txBody>
          <a:bodyPr/>
          <a:lstStyle/>
          <a:p>
            <a:fld id="{72E1F106-9170-4D97-A455-884C7BE2ED71}" type="slidenum">
              <a:rPr lang="en-US" smtClean="0"/>
              <a:t>2</a:t>
            </a:fld>
            <a:endParaRPr lang="en-US"/>
          </a:p>
        </p:txBody>
      </p:sp>
    </p:spTree>
    <p:extLst>
      <p:ext uri="{BB962C8B-B14F-4D97-AF65-F5344CB8AC3E}">
        <p14:creationId xmlns:p14="http://schemas.microsoft.com/office/powerpoint/2010/main" val="31898985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1F106-9170-4D97-A455-884C7BE2ED71}" type="slidenum">
              <a:rPr lang="en-US" smtClean="0"/>
              <a:t>20</a:t>
            </a:fld>
            <a:endParaRPr lang="en-US"/>
          </a:p>
        </p:txBody>
      </p:sp>
    </p:spTree>
    <p:extLst>
      <p:ext uri="{BB962C8B-B14F-4D97-AF65-F5344CB8AC3E}">
        <p14:creationId xmlns:p14="http://schemas.microsoft.com/office/powerpoint/2010/main" val="23966430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eaLnBrk="1" hangingPunct="1"/>
            <a:r>
              <a:rPr lang="en-US" b="1" dirty="0" smtClean="0"/>
              <a:t>-Planned to mix with water, when opened it got on face</a:t>
            </a:r>
          </a:p>
          <a:p>
            <a:pPr lvl="1" eaLnBrk="1" hangingPunct="1"/>
            <a:r>
              <a:rPr lang="en-US" b="1" dirty="0" smtClean="0"/>
              <a:t>-He developed symptoms, tried to induce vomiting with possibly contaminated finger, symptoms got worse</a:t>
            </a:r>
          </a:p>
          <a:p>
            <a:pPr lvl="1" eaLnBrk="1" hangingPunct="1"/>
            <a:r>
              <a:rPr lang="en-US" b="1" dirty="0" smtClean="0"/>
              <a:t>-Wife took him for medical treatment</a:t>
            </a:r>
          </a:p>
          <a:p>
            <a:endParaRPr lang="en-US" dirty="0"/>
          </a:p>
        </p:txBody>
      </p:sp>
      <p:sp>
        <p:nvSpPr>
          <p:cNvPr id="4" name="Slide Number Placeholder 3"/>
          <p:cNvSpPr>
            <a:spLocks noGrp="1"/>
          </p:cNvSpPr>
          <p:nvPr>
            <p:ph type="sldNum" sz="quarter" idx="10"/>
          </p:nvPr>
        </p:nvSpPr>
        <p:spPr/>
        <p:txBody>
          <a:bodyPr/>
          <a:lstStyle/>
          <a:p>
            <a:fld id="{7512C107-7C7B-4713-8141-8DD62911EF11}" type="slidenum">
              <a:rPr lang="en-US" smtClean="0"/>
              <a:t>21</a:t>
            </a:fld>
            <a:endParaRPr lang="en-US"/>
          </a:p>
        </p:txBody>
      </p:sp>
    </p:spTree>
    <p:extLst>
      <p:ext uri="{BB962C8B-B14F-4D97-AF65-F5344CB8AC3E}">
        <p14:creationId xmlns:p14="http://schemas.microsoft.com/office/powerpoint/2010/main" val="33818883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1F106-9170-4D97-A455-884C7BE2ED71}" type="slidenum">
              <a:rPr lang="en-US" smtClean="0"/>
              <a:t>22</a:t>
            </a:fld>
            <a:endParaRPr lang="en-US"/>
          </a:p>
        </p:txBody>
      </p:sp>
    </p:spTree>
    <p:extLst>
      <p:ext uri="{BB962C8B-B14F-4D97-AF65-F5344CB8AC3E}">
        <p14:creationId xmlns:p14="http://schemas.microsoft.com/office/powerpoint/2010/main" val="20926360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eaLnBrk="1" hangingPunct="1"/>
            <a:r>
              <a:rPr lang="en-US" b="1" dirty="0" smtClean="0"/>
              <a:t>Stood on stool to spray up into the air towards ants 3-4 feet away, got sick a few hours later</a:t>
            </a:r>
          </a:p>
          <a:p>
            <a:pPr lvl="1" eaLnBrk="1" hangingPunct="1"/>
            <a:r>
              <a:rPr lang="en-US" b="1" dirty="0" smtClean="0"/>
              <a:t>Product label directs to hold can 1-foot from surface, and not to spray into the air</a:t>
            </a:r>
          </a:p>
          <a:p>
            <a:endParaRPr lang="en-US" dirty="0"/>
          </a:p>
        </p:txBody>
      </p:sp>
      <p:sp>
        <p:nvSpPr>
          <p:cNvPr id="4" name="Slide Number Placeholder 3"/>
          <p:cNvSpPr>
            <a:spLocks noGrp="1"/>
          </p:cNvSpPr>
          <p:nvPr>
            <p:ph type="sldNum" sz="quarter" idx="10"/>
          </p:nvPr>
        </p:nvSpPr>
        <p:spPr/>
        <p:txBody>
          <a:bodyPr/>
          <a:lstStyle/>
          <a:p>
            <a:fld id="{7512C107-7C7B-4713-8141-8DD62911EF11}" type="slidenum">
              <a:rPr lang="en-US" smtClean="0"/>
              <a:t>23</a:t>
            </a:fld>
            <a:endParaRPr lang="en-US"/>
          </a:p>
        </p:txBody>
      </p:sp>
    </p:spTree>
    <p:extLst>
      <p:ext uri="{BB962C8B-B14F-4D97-AF65-F5344CB8AC3E}">
        <p14:creationId xmlns:p14="http://schemas.microsoft.com/office/powerpoint/2010/main" val="17694888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1F106-9170-4D97-A455-884C7BE2ED71}" type="slidenum">
              <a:rPr lang="en-US" smtClean="0"/>
              <a:t>24</a:t>
            </a:fld>
            <a:endParaRPr lang="en-US"/>
          </a:p>
        </p:txBody>
      </p:sp>
    </p:spTree>
    <p:extLst>
      <p:ext uri="{BB962C8B-B14F-4D97-AF65-F5344CB8AC3E}">
        <p14:creationId xmlns:p14="http://schemas.microsoft.com/office/powerpoint/2010/main" val="28831336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eaLnBrk="1" hangingPunct="1"/>
            <a:r>
              <a:rPr lang="en-US" b="1" dirty="0" smtClean="0"/>
              <a:t>That evening, used barbecue to cook hamburgers</a:t>
            </a:r>
          </a:p>
          <a:p>
            <a:pPr lvl="1" eaLnBrk="1" hangingPunct="1"/>
            <a:r>
              <a:rPr lang="en-US" b="1" dirty="0" smtClean="0"/>
              <a:t>He felt sick minutes after eating hamburger</a:t>
            </a:r>
          </a:p>
          <a:p>
            <a:pPr lvl="1" eaLnBrk="1" hangingPunct="1"/>
            <a:r>
              <a:rPr lang="en-US" b="1" dirty="0" smtClean="0"/>
              <a:t>Sought care after vomiting all night</a:t>
            </a:r>
          </a:p>
          <a:p>
            <a:pPr lvl="1" eaLnBrk="1" hangingPunct="1"/>
            <a:r>
              <a:rPr lang="en-US" b="1" dirty="0" smtClean="0"/>
              <a:t>Insecticide label requires food handling equipment to be protected from contamination</a:t>
            </a:r>
          </a:p>
          <a:p>
            <a:endParaRPr lang="en-US" dirty="0"/>
          </a:p>
        </p:txBody>
      </p:sp>
      <p:sp>
        <p:nvSpPr>
          <p:cNvPr id="4" name="Slide Number Placeholder 3"/>
          <p:cNvSpPr>
            <a:spLocks noGrp="1"/>
          </p:cNvSpPr>
          <p:nvPr>
            <p:ph type="sldNum" sz="quarter" idx="10"/>
          </p:nvPr>
        </p:nvSpPr>
        <p:spPr/>
        <p:txBody>
          <a:bodyPr/>
          <a:lstStyle/>
          <a:p>
            <a:fld id="{7512C107-7C7B-4713-8141-8DD62911EF11}" type="slidenum">
              <a:rPr lang="en-US" smtClean="0"/>
              <a:t>25</a:t>
            </a:fld>
            <a:endParaRPr lang="en-US"/>
          </a:p>
        </p:txBody>
      </p:sp>
    </p:spTree>
    <p:extLst>
      <p:ext uri="{BB962C8B-B14F-4D97-AF65-F5344CB8AC3E}">
        <p14:creationId xmlns:p14="http://schemas.microsoft.com/office/powerpoint/2010/main" val="10828352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1F106-9170-4D97-A455-884C7BE2ED71}" type="slidenum">
              <a:rPr lang="en-US" smtClean="0"/>
              <a:t>26</a:t>
            </a:fld>
            <a:endParaRPr lang="en-US"/>
          </a:p>
        </p:txBody>
      </p:sp>
    </p:spTree>
    <p:extLst>
      <p:ext uri="{BB962C8B-B14F-4D97-AF65-F5344CB8AC3E}">
        <p14:creationId xmlns:p14="http://schemas.microsoft.com/office/powerpoint/2010/main" val="24157003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eaLnBrk="1" hangingPunct="1"/>
            <a:r>
              <a:rPr lang="en-US" b="1" dirty="0" smtClean="0"/>
              <a:t>Thought he left sprayer inoperable</a:t>
            </a:r>
          </a:p>
          <a:p>
            <a:pPr lvl="1" eaLnBrk="1" hangingPunct="1"/>
            <a:r>
              <a:rPr lang="en-US" b="1" dirty="0" smtClean="0"/>
              <a:t>Wife found their 2-year old spraying the toaster</a:t>
            </a:r>
          </a:p>
          <a:p>
            <a:pPr lvl="1" eaLnBrk="1" hangingPunct="1"/>
            <a:r>
              <a:rPr lang="en-US" b="1" dirty="0" smtClean="0"/>
              <a:t>Child washed, toaster was toast </a:t>
            </a:r>
          </a:p>
          <a:p>
            <a:pPr lvl="1" eaLnBrk="1" hangingPunct="1"/>
            <a:r>
              <a:rPr lang="en-US" b="1" dirty="0" smtClean="0"/>
              <a:t>Child vomited, went to see the doctor</a:t>
            </a:r>
          </a:p>
          <a:p>
            <a:endParaRPr lang="en-US" dirty="0"/>
          </a:p>
        </p:txBody>
      </p:sp>
      <p:sp>
        <p:nvSpPr>
          <p:cNvPr id="4" name="Slide Number Placeholder 3"/>
          <p:cNvSpPr>
            <a:spLocks noGrp="1"/>
          </p:cNvSpPr>
          <p:nvPr>
            <p:ph type="sldNum" sz="quarter" idx="10"/>
          </p:nvPr>
        </p:nvSpPr>
        <p:spPr/>
        <p:txBody>
          <a:bodyPr/>
          <a:lstStyle/>
          <a:p>
            <a:fld id="{7512C107-7C7B-4713-8141-8DD62911EF11}" type="slidenum">
              <a:rPr lang="en-US" smtClean="0"/>
              <a:t>27</a:t>
            </a:fld>
            <a:endParaRPr lang="en-US"/>
          </a:p>
        </p:txBody>
      </p:sp>
    </p:spTree>
    <p:extLst>
      <p:ext uri="{BB962C8B-B14F-4D97-AF65-F5344CB8AC3E}">
        <p14:creationId xmlns:p14="http://schemas.microsoft.com/office/powerpoint/2010/main" val="32153974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1F106-9170-4D97-A455-884C7BE2ED71}" type="slidenum">
              <a:rPr lang="en-US" smtClean="0"/>
              <a:t>28</a:t>
            </a:fld>
            <a:endParaRPr lang="en-US"/>
          </a:p>
        </p:txBody>
      </p:sp>
    </p:spTree>
    <p:extLst>
      <p:ext uri="{BB962C8B-B14F-4D97-AF65-F5344CB8AC3E}">
        <p14:creationId xmlns:p14="http://schemas.microsoft.com/office/powerpoint/2010/main" val="42947584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items bear repeating… again and again</a:t>
            </a:r>
            <a:r>
              <a:rPr lang="en-US" baseline="0" dirty="0" smtClean="0"/>
              <a:t> and again.</a:t>
            </a:r>
            <a:endParaRPr lang="en-US" dirty="0" smtClean="0"/>
          </a:p>
          <a:p>
            <a:endParaRPr lang="en-US" dirty="0" smtClean="0"/>
          </a:p>
          <a:p>
            <a:r>
              <a:rPr lang="en-US" dirty="0" smtClean="0"/>
              <a:t>Always read the label</a:t>
            </a:r>
          </a:p>
          <a:p>
            <a:r>
              <a:rPr lang="en-US" dirty="0" smtClean="0"/>
              <a:t>Never leave pesticides unattended</a:t>
            </a:r>
          </a:p>
          <a:p>
            <a:r>
              <a:rPr lang="en-US" dirty="0" smtClean="0"/>
              <a:t>Keep</a:t>
            </a:r>
            <a:r>
              <a:rPr lang="en-US" baseline="0" dirty="0" smtClean="0"/>
              <a:t> pesticides in original containers</a:t>
            </a:r>
          </a:p>
          <a:p>
            <a:r>
              <a:rPr lang="en-US" baseline="0" dirty="0" smtClean="0"/>
              <a:t>Keep information on poison control center/hospital handy</a:t>
            </a:r>
            <a:endParaRPr lang="en-US" dirty="0"/>
          </a:p>
        </p:txBody>
      </p:sp>
      <p:sp>
        <p:nvSpPr>
          <p:cNvPr id="4" name="Slide Number Placeholder 3"/>
          <p:cNvSpPr>
            <a:spLocks noGrp="1"/>
          </p:cNvSpPr>
          <p:nvPr>
            <p:ph type="sldNum" sz="quarter" idx="10"/>
          </p:nvPr>
        </p:nvSpPr>
        <p:spPr/>
        <p:txBody>
          <a:bodyPr/>
          <a:lstStyle/>
          <a:p>
            <a:fld id="{7512C107-7C7B-4713-8141-8DD62911EF11}" type="slidenum">
              <a:rPr lang="en-US" smtClean="0"/>
              <a:t>29</a:t>
            </a:fld>
            <a:endParaRPr lang="en-US"/>
          </a:p>
        </p:txBody>
      </p:sp>
    </p:spTree>
    <p:extLst>
      <p:ext uri="{BB962C8B-B14F-4D97-AF65-F5344CB8AC3E}">
        <p14:creationId xmlns:p14="http://schemas.microsoft.com/office/powerpoint/2010/main" val="815348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of you are new to the Master Gardener program? How many of you have heard about IPM before? My</a:t>
            </a:r>
            <a:r>
              <a:rPr lang="en-US" baseline="0" dirty="0" smtClean="0"/>
              <a:t> challenge, besides keeping your attention, is to help you discover something new, refresh a forgotten memory, or make something click. There is a great deal of experience in this room, and I want to use that experience. I’m going to ask you to share ideas, questions, so we aren’t just looking at </a:t>
            </a:r>
            <a:r>
              <a:rPr lang="en-US" baseline="0" dirty="0" err="1" smtClean="0"/>
              <a:t>PowerPoints</a:t>
            </a:r>
            <a:r>
              <a:rPr lang="en-US" baseline="0" dirty="0" smtClean="0"/>
              <a:t> for 3 hours! And I intend to learn from you.</a:t>
            </a:r>
            <a:endParaRPr lang="en-US" dirty="0"/>
          </a:p>
        </p:txBody>
      </p:sp>
      <p:sp>
        <p:nvSpPr>
          <p:cNvPr id="4" name="Slide Number Placeholder 3"/>
          <p:cNvSpPr>
            <a:spLocks noGrp="1"/>
          </p:cNvSpPr>
          <p:nvPr>
            <p:ph type="sldNum" sz="quarter" idx="10"/>
          </p:nvPr>
        </p:nvSpPr>
        <p:spPr/>
        <p:txBody>
          <a:bodyPr/>
          <a:lstStyle/>
          <a:p>
            <a:fld id="{72E1F106-9170-4D97-A455-884C7BE2ED71}" type="slidenum">
              <a:rPr lang="en-US" smtClean="0"/>
              <a:t>3</a:t>
            </a:fld>
            <a:endParaRPr lang="en-US"/>
          </a:p>
        </p:txBody>
      </p:sp>
    </p:spTree>
    <p:extLst>
      <p:ext uri="{BB962C8B-B14F-4D97-AF65-F5344CB8AC3E}">
        <p14:creationId xmlns:p14="http://schemas.microsoft.com/office/powerpoint/2010/main" val="36587744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items bear repeating… again and again</a:t>
            </a:r>
            <a:r>
              <a:rPr lang="en-US" baseline="0" dirty="0" smtClean="0"/>
              <a:t> and again.</a:t>
            </a:r>
            <a:endParaRPr lang="en-US" dirty="0" smtClean="0"/>
          </a:p>
          <a:p>
            <a:endParaRPr lang="en-US" dirty="0" smtClean="0"/>
          </a:p>
          <a:p>
            <a:r>
              <a:rPr lang="en-US" dirty="0" smtClean="0"/>
              <a:t>Always read the label</a:t>
            </a:r>
          </a:p>
          <a:p>
            <a:r>
              <a:rPr lang="en-US" dirty="0" smtClean="0"/>
              <a:t>Never leave pesticides unattended</a:t>
            </a:r>
          </a:p>
          <a:p>
            <a:r>
              <a:rPr lang="en-US" dirty="0" smtClean="0"/>
              <a:t>Keep</a:t>
            </a:r>
            <a:r>
              <a:rPr lang="en-US" baseline="0" dirty="0" smtClean="0"/>
              <a:t> pesticides in original containers</a:t>
            </a:r>
          </a:p>
          <a:p>
            <a:r>
              <a:rPr lang="en-US" baseline="0" dirty="0" smtClean="0"/>
              <a:t>Keep information on poison control center/hospital handy</a:t>
            </a:r>
            <a:endParaRPr lang="en-US" dirty="0"/>
          </a:p>
        </p:txBody>
      </p:sp>
      <p:sp>
        <p:nvSpPr>
          <p:cNvPr id="4" name="Slide Number Placeholder 3"/>
          <p:cNvSpPr>
            <a:spLocks noGrp="1"/>
          </p:cNvSpPr>
          <p:nvPr>
            <p:ph type="sldNum" sz="quarter" idx="10"/>
          </p:nvPr>
        </p:nvSpPr>
        <p:spPr/>
        <p:txBody>
          <a:bodyPr/>
          <a:lstStyle/>
          <a:p>
            <a:fld id="{7512C107-7C7B-4713-8141-8DD62911EF11}" type="slidenum">
              <a:rPr lang="en-US" smtClean="0"/>
              <a:t>30</a:t>
            </a:fld>
            <a:endParaRPr lang="en-US"/>
          </a:p>
        </p:txBody>
      </p:sp>
    </p:spTree>
    <p:extLst>
      <p:ext uri="{BB962C8B-B14F-4D97-AF65-F5344CB8AC3E}">
        <p14:creationId xmlns:p14="http://schemas.microsoft.com/office/powerpoint/2010/main" val="8153485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items bear repeating… again and again</a:t>
            </a:r>
            <a:r>
              <a:rPr lang="en-US" baseline="0" dirty="0" smtClean="0"/>
              <a:t> and again.</a:t>
            </a:r>
            <a:endParaRPr lang="en-US" dirty="0" smtClean="0"/>
          </a:p>
          <a:p>
            <a:endParaRPr lang="en-US" dirty="0" smtClean="0"/>
          </a:p>
          <a:p>
            <a:r>
              <a:rPr lang="en-US" dirty="0" smtClean="0"/>
              <a:t>Always read the label</a:t>
            </a:r>
          </a:p>
          <a:p>
            <a:r>
              <a:rPr lang="en-US" dirty="0" smtClean="0"/>
              <a:t>Never leave pesticides unattended</a:t>
            </a:r>
          </a:p>
          <a:p>
            <a:r>
              <a:rPr lang="en-US" dirty="0" smtClean="0"/>
              <a:t>Keep</a:t>
            </a:r>
            <a:r>
              <a:rPr lang="en-US" baseline="0" dirty="0" smtClean="0"/>
              <a:t> pesticides in original containers</a:t>
            </a:r>
          </a:p>
          <a:p>
            <a:r>
              <a:rPr lang="en-US" baseline="0" dirty="0" smtClean="0"/>
              <a:t>Keep information on poison control center/hospital handy</a:t>
            </a:r>
            <a:endParaRPr lang="en-US" dirty="0"/>
          </a:p>
        </p:txBody>
      </p:sp>
      <p:sp>
        <p:nvSpPr>
          <p:cNvPr id="4" name="Slide Number Placeholder 3"/>
          <p:cNvSpPr>
            <a:spLocks noGrp="1"/>
          </p:cNvSpPr>
          <p:nvPr>
            <p:ph type="sldNum" sz="quarter" idx="10"/>
          </p:nvPr>
        </p:nvSpPr>
        <p:spPr/>
        <p:txBody>
          <a:bodyPr/>
          <a:lstStyle/>
          <a:p>
            <a:fld id="{7512C107-7C7B-4713-8141-8DD62911EF11}" type="slidenum">
              <a:rPr lang="en-US" smtClean="0"/>
              <a:t>31</a:t>
            </a:fld>
            <a:endParaRPr lang="en-US"/>
          </a:p>
        </p:txBody>
      </p:sp>
    </p:spTree>
    <p:extLst>
      <p:ext uri="{BB962C8B-B14F-4D97-AF65-F5344CB8AC3E}">
        <p14:creationId xmlns:p14="http://schemas.microsoft.com/office/powerpoint/2010/main" val="8153485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items bear repeating… again and again</a:t>
            </a:r>
            <a:r>
              <a:rPr lang="en-US" baseline="0" dirty="0" smtClean="0"/>
              <a:t> and again.</a:t>
            </a:r>
            <a:endParaRPr lang="en-US" dirty="0" smtClean="0"/>
          </a:p>
          <a:p>
            <a:endParaRPr lang="en-US" dirty="0" smtClean="0"/>
          </a:p>
          <a:p>
            <a:r>
              <a:rPr lang="en-US" dirty="0" smtClean="0"/>
              <a:t>Always read the label</a:t>
            </a:r>
          </a:p>
          <a:p>
            <a:r>
              <a:rPr lang="en-US" dirty="0" smtClean="0"/>
              <a:t>Never leave pesticides unattended</a:t>
            </a:r>
          </a:p>
          <a:p>
            <a:r>
              <a:rPr lang="en-US" dirty="0" smtClean="0"/>
              <a:t>Keep</a:t>
            </a:r>
            <a:r>
              <a:rPr lang="en-US" baseline="0" dirty="0" smtClean="0"/>
              <a:t> pesticides in original containers</a:t>
            </a:r>
          </a:p>
          <a:p>
            <a:r>
              <a:rPr lang="en-US" baseline="0" dirty="0" smtClean="0"/>
              <a:t>Keep information on poison control center/hospital handy</a:t>
            </a:r>
            <a:endParaRPr lang="en-US" dirty="0"/>
          </a:p>
        </p:txBody>
      </p:sp>
      <p:sp>
        <p:nvSpPr>
          <p:cNvPr id="4" name="Slide Number Placeholder 3"/>
          <p:cNvSpPr>
            <a:spLocks noGrp="1"/>
          </p:cNvSpPr>
          <p:nvPr>
            <p:ph type="sldNum" sz="quarter" idx="10"/>
          </p:nvPr>
        </p:nvSpPr>
        <p:spPr/>
        <p:txBody>
          <a:bodyPr/>
          <a:lstStyle/>
          <a:p>
            <a:fld id="{7512C107-7C7B-4713-8141-8DD62911EF11}" type="slidenum">
              <a:rPr lang="en-US" smtClean="0"/>
              <a:t>32</a:t>
            </a:fld>
            <a:endParaRPr lang="en-US"/>
          </a:p>
        </p:txBody>
      </p:sp>
    </p:spTree>
    <p:extLst>
      <p:ext uri="{BB962C8B-B14F-4D97-AF65-F5344CB8AC3E}">
        <p14:creationId xmlns:p14="http://schemas.microsoft.com/office/powerpoint/2010/main" val="8153485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items bear repeating… again and again</a:t>
            </a:r>
            <a:r>
              <a:rPr lang="en-US" baseline="0" dirty="0" smtClean="0"/>
              <a:t> and again.</a:t>
            </a:r>
            <a:endParaRPr lang="en-US" dirty="0" smtClean="0"/>
          </a:p>
          <a:p>
            <a:endParaRPr lang="en-US" dirty="0" smtClean="0"/>
          </a:p>
          <a:p>
            <a:r>
              <a:rPr lang="en-US" dirty="0" smtClean="0"/>
              <a:t>Always read the label</a:t>
            </a:r>
          </a:p>
          <a:p>
            <a:r>
              <a:rPr lang="en-US" dirty="0" smtClean="0"/>
              <a:t>Never leave pesticides unattended</a:t>
            </a:r>
          </a:p>
          <a:p>
            <a:r>
              <a:rPr lang="en-US" dirty="0" smtClean="0"/>
              <a:t>Keep</a:t>
            </a:r>
            <a:r>
              <a:rPr lang="en-US" baseline="0" dirty="0" smtClean="0"/>
              <a:t> pesticides in original containers</a:t>
            </a:r>
          </a:p>
          <a:p>
            <a:r>
              <a:rPr lang="en-US" baseline="0" dirty="0" smtClean="0"/>
              <a:t>Keep information on poison control center/hospital handy</a:t>
            </a:r>
            <a:endParaRPr lang="en-US" dirty="0"/>
          </a:p>
        </p:txBody>
      </p:sp>
      <p:sp>
        <p:nvSpPr>
          <p:cNvPr id="4" name="Slide Number Placeholder 3"/>
          <p:cNvSpPr>
            <a:spLocks noGrp="1"/>
          </p:cNvSpPr>
          <p:nvPr>
            <p:ph type="sldNum" sz="quarter" idx="10"/>
          </p:nvPr>
        </p:nvSpPr>
        <p:spPr/>
        <p:txBody>
          <a:bodyPr/>
          <a:lstStyle/>
          <a:p>
            <a:fld id="{7512C107-7C7B-4713-8141-8DD62911EF11}" type="slidenum">
              <a:rPr lang="en-US" smtClean="0"/>
              <a:t>33</a:t>
            </a:fld>
            <a:endParaRPr lang="en-US"/>
          </a:p>
        </p:txBody>
      </p:sp>
    </p:spTree>
    <p:extLst>
      <p:ext uri="{BB962C8B-B14F-4D97-AF65-F5344CB8AC3E}">
        <p14:creationId xmlns:p14="http://schemas.microsoft.com/office/powerpoint/2010/main" val="81534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don’t know what pesticide to use for a particular pest, nor do I know the right dose. Instead, I hope we can work together to refresh our memories or learn something new about IPM, and how to get that message to the public.</a:t>
            </a:r>
            <a:endParaRPr lang="en-US" dirty="0"/>
          </a:p>
        </p:txBody>
      </p:sp>
      <p:sp>
        <p:nvSpPr>
          <p:cNvPr id="4" name="Slide Number Placeholder 3"/>
          <p:cNvSpPr>
            <a:spLocks noGrp="1"/>
          </p:cNvSpPr>
          <p:nvPr>
            <p:ph type="sldNum" sz="quarter" idx="10"/>
          </p:nvPr>
        </p:nvSpPr>
        <p:spPr/>
        <p:txBody>
          <a:bodyPr/>
          <a:lstStyle/>
          <a:p>
            <a:fld id="{72E1F106-9170-4D97-A455-884C7BE2ED71}" type="slidenum">
              <a:rPr lang="en-US" smtClean="0"/>
              <a:t>4</a:t>
            </a:fld>
            <a:endParaRPr lang="en-US"/>
          </a:p>
        </p:txBody>
      </p:sp>
    </p:spTree>
    <p:extLst>
      <p:ext uri="{BB962C8B-B14F-4D97-AF65-F5344CB8AC3E}">
        <p14:creationId xmlns:p14="http://schemas.microsoft.com/office/powerpoint/2010/main" val="1553644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Risk</a:t>
            </a:r>
            <a:r>
              <a:rPr lang="en-US" baseline="0" dirty="0" smtClean="0"/>
              <a:t> is the potential for something, usually bad, to happen. How we handle pesticides can reduce risk of something bad happening.</a:t>
            </a:r>
            <a:endParaRPr lang="en-US" dirty="0"/>
          </a:p>
        </p:txBody>
      </p:sp>
      <p:sp>
        <p:nvSpPr>
          <p:cNvPr id="4" name="Slide Number Placeholder 3"/>
          <p:cNvSpPr>
            <a:spLocks noGrp="1"/>
          </p:cNvSpPr>
          <p:nvPr>
            <p:ph type="sldNum" sz="quarter" idx="10"/>
          </p:nvPr>
        </p:nvSpPr>
        <p:spPr/>
        <p:txBody>
          <a:bodyPr/>
          <a:lstStyle/>
          <a:p>
            <a:fld id="{72E1F106-9170-4D97-A455-884C7BE2ED71}" type="slidenum">
              <a:rPr lang="en-US" smtClean="0"/>
              <a:t>5</a:t>
            </a:fld>
            <a:endParaRPr lang="en-US"/>
          </a:p>
        </p:txBody>
      </p:sp>
    </p:spTree>
    <p:extLst>
      <p:ext uri="{BB962C8B-B14F-4D97-AF65-F5344CB8AC3E}">
        <p14:creationId xmlns:p14="http://schemas.microsoft.com/office/powerpoint/2010/main" val="3231740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We’re also going</a:t>
            </a:r>
            <a:r>
              <a:rPr lang="en-US" baseline="0" dirty="0" smtClean="0"/>
              <a:t> to talk about Integrated Pest Management, to refresh our memories, and share ideas. I’d like us to think about IPM when we work with the public, not only to talk about IPM and safety, but to demonstrate it in our actions.</a:t>
            </a:r>
            <a:endParaRPr lang="en-US" dirty="0"/>
          </a:p>
        </p:txBody>
      </p:sp>
      <p:sp>
        <p:nvSpPr>
          <p:cNvPr id="4" name="Slide Number Placeholder 3"/>
          <p:cNvSpPr>
            <a:spLocks noGrp="1"/>
          </p:cNvSpPr>
          <p:nvPr>
            <p:ph type="sldNum" sz="quarter" idx="10"/>
          </p:nvPr>
        </p:nvSpPr>
        <p:spPr/>
        <p:txBody>
          <a:bodyPr/>
          <a:lstStyle/>
          <a:p>
            <a:fld id="{72E1F106-9170-4D97-A455-884C7BE2ED71}" type="slidenum">
              <a:rPr lang="en-US" smtClean="0"/>
              <a:t>6</a:t>
            </a:fld>
            <a:endParaRPr lang="en-US"/>
          </a:p>
        </p:txBody>
      </p:sp>
    </p:spTree>
    <p:extLst>
      <p:ext uri="{BB962C8B-B14F-4D97-AF65-F5344CB8AC3E}">
        <p14:creationId xmlns:p14="http://schemas.microsoft.com/office/powerpoint/2010/main" val="3460095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think</a:t>
            </a:r>
            <a:r>
              <a:rPr lang="en-US" baseline="0" dirty="0" smtClean="0"/>
              <a:t> that we take pesticides too lightly. Often, they’re packaged in pretty boxes, which maybe hides the fact that they can cause serious injury and death. I’m going to share some incidents for us to think about and talk about.</a:t>
            </a:r>
            <a:endParaRPr lang="en-US" dirty="0"/>
          </a:p>
        </p:txBody>
      </p:sp>
      <p:sp>
        <p:nvSpPr>
          <p:cNvPr id="4" name="Slide Number Placeholder 3"/>
          <p:cNvSpPr>
            <a:spLocks noGrp="1"/>
          </p:cNvSpPr>
          <p:nvPr>
            <p:ph type="sldNum" sz="quarter" idx="10"/>
          </p:nvPr>
        </p:nvSpPr>
        <p:spPr/>
        <p:txBody>
          <a:bodyPr/>
          <a:lstStyle/>
          <a:p>
            <a:fld id="{72E1F106-9170-4D97-A455-884C7BE2ED71}" type="slidenum">
              <a:rPr lang="en-US" smtClean="0"/>
              <a:t>7</a:t>
            </a:fld>
            <a:endParaRPr lang="en-US"/>
          </a:p>
        </p:txBody>
      </p:sp>
    </p:spTree>
    <p:extLst>
      <p:ext uri="{BB962C8B-B14F-4D97-AF65-F5344CB8AC3E}">
        <p14:creationId xmlns:p14="http://schemas.microsoft.com/office/powerpoint/2010/main" val="130021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might</a:t>
            </a:r>
            <a:r>
              <a:rPr lang="en-US" baseline="0" dirty="0" smtClean="0"/>
              <a:t> say, “Yes, but that’s California.” I think that some of these have happened throughout the US. Grab a piece of paper, and jot down ideas that come to your head as I tell of the big 10.</a:t>
            </a:r>
            <a:endParaRPr lang="en-US" dirty="0"/>
          </a:p>
        </p:txBody>
      </p:sp>
      <p:sp>
        <p:nvSpPr>
          <p:cNvPr id="4" name="Slide Number Placeholder 3"/>
          <p:cNvSpPr>
            <a:spLocks noGrp="1"/>
          </p:cNvSpPr>
          <p:nvPr>
            <p:ph type="sldNum" sz="quarter" idx="10"/>
          </p:nvPr>
        </p:nvSpPr>
        <p:spPr/>
        <p:txBody>
          <a:bodyPr/>
          <a:lstStyle/>
          <a:p>
            <a:fld id="{72E1F106-9170-4D97-A455-884C7BE2ED71}" type="slidenum">
              <a:rPr lang="en-US" smtClean="0"/>
              <a:t>8</a:t>
            </a:fld>
            <a:endParaRPr lang="en-US"/>
          </a:p>
        </p:txBody>
      </p:sp>
    </p:spTree>
    <p:extLst>
      <p:ext uri="{BB962C8B-B14F-4D97-AF65-F5344CB8AC3E}">
        <p14:creationId xmlns:p14="http://schemas.microsoft.com/office/powerpoint/2010/main" val="1251990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eaLnBrk="1" hangingPunct="1"/>
            <a:r>
              <a:rPr lang="en-US" b="1" dirty="0" smtClean="0"/>
              <a:t>-Mother hears laughter, found baby’s face shiny-wet</a:t>
            </a:r>
          </a:p>
          <a:p>
            <a:pPr lvl="1" eaLnBrk="1" hangingPunct="1"/>
            <a:r>
              <a:rPr lang="en-US" b="1" dirty="0" smtClean="0"/>
              <a:t>-Baby bathed and taken for medical care</a:t>
            </a:r>
          </a:p>
          <a:p>
            <a:pPr lvl="1" eaLnBrk="1" hangingPunct="1"/>
            <a:r>
              <a:rPr lang="en-US" b="1" dirty="0" smtClean="0"/>
              <a:t>-Emphasizes need for proper storage</a:t>
            </a:r>
          </a:p>
          <a:p>
            <a:endParaRPr lang="en-US" dirty="0"/>
          </a:p>
        </p:txBody>
      </p:sp>
      <p:sp>
        <p:nvSpPr>
          <p:cNvPr id="4" name="Slide Number Placeholder 3"/>
          <p:cNvSpPr>
            <a:spLocks noGrp="1"/>
          </p:cNvSpPr>
          <p:nvPr>
            <p:ph type="sldNum" sz="quarter" idx="10"/>
          </p:nvPr>
        </p:nvSpPr>
        <p:spPr/>
        <p:txBody>
          <a:bodyPr/>
          <a:lstStyle/>
          <a:p>
            <a:fld id="{7512C107-7C7B-4713-8141-8DD62911EF11}" type="slidenum">
              <a:rPr lang="en-US" smtClean="0"/>
              <a:t>9</a:t>
            </a:fld>
            <a:endParaRPr lang="en-US"/>
          </a:p>
        </p:txBody>
      </p:sp>
    </p:spTree>
    <p:extLst>
      <p:ext uri="{BB962C8B-B14F-4D97-AF65-F5344CB8AC3E}">
        <p14:creationId xmlns:p14="http://schemas.microsoft.com/office/powerpoint/2010/main" val="4090569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1F5565-BE8F-4EB3-BCE3-AA27BF839A9F}" type="datetimeFigureOut">
              <a:rPr lang="en-US" smtClean="0"/>
              <a:t>12/13/2012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C8A22-3D7D-40A3-AD6B-1A947047D344}" type="slidenum">
              <a:rPr lang="en-US" smtClean="0"/>
              <a:t>‹#›</a:t>
            </a:fld>
            <a:endParaRPr lang="en-US"/>
          </a:p>
        </p:txBody>
      </p:sp>
    </p:spTree>
    <p:extLst>
      <p:ext uri="{BB962C8B-B14F-4D97-AF65-F5344CB8AC3E}">
        <p14:creationId xmlns:p14="http://schemas.microsoft.com/office/powerpoint/2010/main" val="725867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1F5565-BE8F-4EB3-BCE3-AA27BF839A9F}" type="datetimeFigureOut">
              <a:rPr lang="en-US" smtClean="0"/>
              <a:t>12/13/2012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C8A22-3D7D-40A3-AD6B-1A947047D344}" type="slidenum">
              <a:rPr lang="en-US" smtClean="0"/>
              <a:t>‹#›</a:t>
            </a:fld>
            <a:endParaRPr lang="en-US"/>
          </a:p>
        </p:txBody>
      </p:sp>
    </p:spTree>
    <p:extLst>
      <p:ext uri="{BB962C8B-B14F-4D97-AF65-F5344CB8AC3E}">
        <p14:creationId xmlns:p14="http://schemas.microsoft.com/office/powerpoint/2010/main" val="3969469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1F5565-BE8F-4EB3-BCE3-AA27BF839A9F}" type="datetimeFigureOut">
              <a:rPr lang="en-US" smtClean="0"/>
              <a:t>12/13/2012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C8A22-3D7D-40A3-AD6B-1A947047D344}" type="slidenum">
              <a:rPr lang="en-US" smtClean="0"/>
              <a:t>‹#›</a:t>
            </a:fld>
            <a:endParaRPr lang="en-US"/>
          </a:p>
        </p:txBody>
      </p:sp>
    </p:spTree>
    <p:extLst>
      <p:ext uri="{BB962C8B-B14F-4D97-AF65-F5344CB8AC3E}">
        <p14:creationId xmlns:p14="http://schemas.microsoft.com/office/powerpoint/2010/main" val="2334371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pic>
        <p:nvPicPr>
          <p:cNvPr id="5" name="Picture 13" descr="UNL-T17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96200" y="6172200"/>
            <a:ext cx="1285875"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25"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194175" cy="4498975"/>
          </a:xfrm>
        </p:spPr>
        <p:txBody>
          <a:bodyPr>
            <a:normAutofit/>
          </a:bodyPr>
          <a:lstStyle/>
          <a:p>
            <a:pPr lvl="0"/>
            <a:endParaRPr lang="en-US" noProof="0" dirty="0" smtClean="0"/>
          </a:p>
        </p:txBody>
      </p:sp>
      <p:sp>
        <p:nvSpPr>
          <p:cNvPr id="6" name="Date Placeholder 9"/>
          <p:cNvSpPr>
            <a:spLocks noGrp="1"/>
          </p:cNvSpPr>
          <p:nvPr>
            <p:ph type="dt" sz="half" idx="10"/>
          </p:nvPr>
        </p:nvSpPr>
        <p:spPr/>
        <p:txBody>
          <a:bodyPr/>
          <a:lstStyle>
            <a:lvl1pPr>
              <a:defRPr/>
            </a:lvl1pPr>
          </a:lstStyle>
          <a:p>
            <a:pPr>
              <a:defRPr/>
            </a:pPr>
            <a:endParaRPr lang="en-US"/>
          </a:p>
        </p:txBody>
      </p:sp>
      <p:sp>
        <p:nvSpPr>
          <p:cNvPr id="7" name="Footer Placeholder 21"/>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667542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1F5565-BE8F-4EB3-BCE3-AA27BF839A9F}" type="datetimeFigureOut">
              <a:rPr lang="en-US" smtClean="0"/>
              <a:t>12/13/2012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C8A22-3D7D-40A3-AD6B-1A947047D344}" type="slidenum">
              <a:rPr lang="en-US" smtClean="0"/>
              <a:t>‹#›</a:t>
            </a:fld>
            <a:endParaRPr lang="en-US"/>
          </a:p>
        </p:txBody>
      </p:sp>
    </p:spTree>
    <p:extLst>
      <p:ext uri="{BB962C8B-B14F-4D97-AF65-F5344CB8AC3E}">
        <p14:creationId xmlns:p14="http://schemas.microsoft.com/office/powerpoint/2010/main" val="663368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1F5565-BE8F-4EB3-BCE3-AA27BF839A9F}" type="datetimeFigureOut">
              <a:rPr lang="en-US" smtClean="0"/>
              <a:t>12/13/2012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C8A22-3D7D-40A3-AD6B-1A947047D344}" type="slidenum">
              <a:rPr lang="en-US" smtClean="0"/>
              <a:t>‹#›</a:t>
            </a:fld>
            <a:endParaRPr lang="en-US"/>
          </a:p>
        </p:txBody>
      </p:sp>
    </p:spTree>
    <p:extLst>
      <p:ext uri="{BB962C8B-B14F-4D97-AF65-F5344CB8AC3E}">
        <p14:creationId xmlns:p14="http://schemas.microsoft.com/office/powerpoint/2010/main" val="1557433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1F5565-BE8F-4EB3-BCE3-AA27BF839A9F}" type="datetimeFigureOut">
              <a:rPr lang="en-US" smtClean="0"/>
              <a:t>12/13/2012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C8A22-3D7D-40A3-AD6B-1A947047D344}" type="slidenum">
              <a:rPr lang="en-US" smtClean="0"/>
              <a:t>‹#›</a:t>
            </a:fld>
            <a:endParaRPr lang="en-US"/>
          </a:p>
        </p:txBody>
      </p:sp>
    </p:spTree>
    <p:extLst>
      <p:ext uri="{BB962C8B-B14F-4D97-AF65-F5344CB8AC3E}">
        <p14:creationId xmlns:p14="http://schemas.microsoft.com/office/powerpoint/2010/main" val="220828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1F5565-BE8F-4EB3-BCE3-AA27BF839A9F}" type="datetimeFigureOut">
              <a:rPr lang="en-US" smtClean="0"/>
              <a:t>12/13/2012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DC8A22-3D7D-40A3-AD6B-1A947047D344}" type="slidenum">
              <a:rPr lang="en-US" smtClean="0"/>
              <a:t>‹#›</a:t>
            </a:fld>
            <a:endParaRPr lang="en-US"/>
          </a:p>
        </p:txBody>
      </p:sp>
    </p:spTree>
    <p:extLst>
      <p:ext uri="{BB962C8B-B14F-4D97-AF65-F5344CB8AC3E}">
        <p14:creationId xmlns:p14="http://schemas.microsoft.com/office/powerpoint/2010/main" val="1577887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1F5565-BE8F-4EB3-BCE3-AA27BF839A9F}" type="datetimeFigureOut">
              <a:rPr lang="en-US" smtClean="0"/>
              <a:t>12/13/2012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DC8A22-3D7D-40A3-AD6B-1A947047D344}" type="slidenum">
              <a:rPr lang="en-US" smtClean="0"/>
              <a:t>‹#›</a:t>
            </a:fld>
            <a:endParaRPr lang="en-US"/>
          </a:p>
        </p:txBody>
      </p:sp>
    </p:spTree>
    <p:extLst>
      <p:ext uri="{BB962C8B-B14F-4D97-AF65-F5344CB8AC3E}">
        <p14:creationId xmlns:p14="http://schemas.microsoft.com/office/powerpoint/2010/main" val="2517485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F5565-BE8F-4EB3-BCE3-AA27BF839A9F}" type="datetimeFigureOut">
              <a:rPr lang="en-US" smtClean="0"/>
              <a:t>12/13/2012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DC8A22-3D7D-40A3-AD6B-1A947047D344}" type="slidenum">
              <a:rPr lang="en-US" smtClean="0"/>
              <a:t>‹#›</a:t>
            </a:fld>
            <a:endParaRPr lang="en-US"/>
          </a:p>
        </p:txBody>
      </p:sp>
    </p:spTree>
    <p:extLst>
      <p:ext uri="{BB962C8B-B14F-4D97-AF65-F5344CB8AC3E}">
        <p14:creationId xmlns:p14="http://schemas.microsoft.com/office/powerpoint/2010/main" val="2448006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F5565-BE8F-4EB3-BCE3-AA27BF839A9F}" type="datetimeFigureOut">
              <a:rPr lang="en-US" smtClean="0"/>
              <a:t>12/13/2012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C8A22-3D7D-40A3-AD6B-1A947047D344}" type="slidenum">
              <a:rPr lang="en-US" smtClean="0"/>
              <a:t>‹#›</a:t>
            </a:fld>
            <a:endParaRPr lang="en-US"/>
          </a:p>
        </p:txBody>
      </p:sp>
    </p:spTree>
    <p:extLst>
      <p:ext uri="{BB962C8B-B14F-4D97-AF65-F5344CB8AC3E}">
        <p14:creationId xmlns:p14="http://schemas.microsoft.com/office/powerpoint/2010/main" val="3756309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F5565-BE8F-4EB3-BCE3-AA27BF839A9F}" type="datetimeFigureOut">
              <a:rPr lang="en-US" smtClean="0"/>
              <a:t>12/13/2012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C8A22-3D7D-40A3-AD6B-1A947047D344}" type="slidenum">
              <a:rPr lang="en-US" smtClean="0"/>
              <a:t>‹#›</a:t>
            </a:fld>
            <a:endParaRPr lang="en-US"/>
          </a:p>
        </p:txBody>
      </p:sp>
    </p:spTree>
    <p:extLst>
      <p:ext uri="{BB962C8B-B14F-4D97-AF65-F5344CB8AC3E}">
        <p14:creationId xmlns:p14="http://schemas.microsoft.com/office/powerpoint/2010/main" val="3106694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1F5565-BE8F-4EB3-BCE3-AA27BF839A9F}" type="datetimeFigureOut">
              <a:rPr lang="en-US" smtClean="0"/>
              <a:t>12/13/2012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DC8A22-3D7D-40A3-AD6B-1A947047D344}" type="slidenum">
              <a:rPr lang="en-US" smtClean="0"/>
              <a:t>‹#›</a:t>
            </a:fld>
            <a:endParaRPr lang="en-US"/>
          </a:p>
        </p:txBody>
      </p:sp>
    </p:spTree>
    <p:extLst>
      <p:ext uri="{BB962C8B-B14F-4D97-AF65-F5344CB8AC3E}">
        <p14:creationId xmlns:p14="http://schemas.microsoft.com/office/powerpoint/2010/main" val="2680179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2.xml"/><Relationship Id="rId5" Type="http://schemas.openxmlformats.org/officeDocument/2006/relationships/image" Target="../media/image11.gif"/><Relationship Id="rId4" Type="http://schemas.openxmlformats.org/officeDocument/2006/relationships/image" Target="../media/image10.gi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3.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ags" Target="../tags/tag4.xml"/><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tags" Target="../tags/tag5.xml"/><Relationship Id="rId4" Type="http://schemas.openxmlformats.org/officeDocument/2006/relationships/image" Target="../media/image14.jp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tags" Target="../tags/tag6.xml"/><Relationship Id="rId5" Type="http://schemas.openxmlformats.org/officeDocument/2006/relationships/image" Target="../media/image16.jpg"/><Relationship Id="rId4" Type="http://schemas.openxmlformats.org/officeDocument/2006/relationships/image" Target="../media/image15.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tags" Target="../tags/tag7.xml"/><Relationship Id="rId4" Type="http://schemas.openxmlformats.org/officeDocument/2006/relationships/image" Target="../media/image17.jp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2.xml"/><Relationship Id="rId1" Type="http://schemas.openxmlformats.org/officeDocument/2006/relationships/tags" Target="../tags/tag8.xml"/><Relationship Id="rId4" Type="http://schemas.openxmlformats.org/officeDocument/2006/relationships/image" Target="../media/image18.jp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2.xml"/><Relationship Id="rId1" Type="http://schemas.openxmlformats.org/officeDocument/2006/relationships/tags" Target="../tags/tag9.xml"/><Relationship Id="rId4" Type="http://schemas.openxmlformats.org/officeDocument/2006/relationships/image" Target="../media/image19.jp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2.xml"/><Relationship Id="rId1" Type="http://schemas.openxmlformats.org/officeDocument/2006/relationships/tags" Target="../tags/tag10.xml"/><Relationship Id="rId4" Type="http://schemas.openxmlformats.org/officeDocument/2006/relationships/image" Target="../media/image20.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9539" y="1752600"/>
            <a:ext cx="7772400" cy="1470025"/>
          </a:xfrm>
        </p:spPr>
        <p:txBody>
          <a:bodyPr>
            <a:normAutofit/>
          </a:bodyPr>
          <a:lstStyle/>
          <a:p>
            <a:r>
              <a:rPr lang="en-US" sz="5400" b="1" dirty="0" smtClean="0"/>
              <a:t>Pesticide Education</a:t>
            </a:r>
            <a:endParaRPr lang="en-US" sz="5400" b="1" dirty="0"/>
          </a:p>
        </p:txBody>
      </p:sp>
      <p:sp>
        <p:nvSpPr>
          <p:cNvPr id="3" name="Subtitle 2"/>
          <p:cNvSpPr>
            <a:spLocks noGrp="1"/>
          </p:cNvSpPr>
          <p:nvPr>
            <p:ph type="subTitle" idx="1"/>
          </p:nvPr>
        </p:nvSpPr>
        <p:spPr>
          <a:xfrm>
            <a:off x="1258825" y="3200400"/>
            <a:ext cx="6400800" cy="1752600"/>
          </a:xfrm>
        </p:spPr>
        <p:txBody>
          <a:bodyPr/>
          <a:lstStyle/>
          <a:p>
            <a:r>
              <a:rPr lang="en-US" dirty="0" smtClean="0"/>
              <a:t>Jan </a:t>
            </a:r>
            <a:r>
              <a:rPr lang="en-US" dirty="0" err="1" smtClean="0"/>
              <a:t>Hygnstrom</a:t>
            </a:r>
            <a:endParaRPr lang="en-US" dirty="0" smtClean="0"/>
          </a:p>
          <a:p>
            <a:r>
              <a:rPr lang="en-US" dirty="0" smtClean="0"/>
              <a:t>Pesticide Safety Education Program</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5638800"/>
            <a:ext cx="649225" cy="77724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5600" y="5345109"/>
            <a:ext cx="5876556" cy="1143819"/>
          </a:xfrm>
          <a:prstGeom prst="rect">
            <a:avLst/>
          </a:prstGeom>
        </p:spPr>
      </p:pic>
    </p:spTree>
    <p:extLst>
      <p:ext uri="{BB962C8B-B14F-4D97-AF65-F5344CB8AC3E}">
        <p14:creationId xmlns:p14="http://schemas.microsoft.com/office/powerpoint/2010/main" val="3959611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this happen?</a:t>
            </a:r>
            <a:endParaRPr lang="en-US" dirty="0"/>
          </a:p>
        </p:txBody>
      </p:sp>
      <p:sp>
        <p:nvSpPr>
          <p:cNvPr id="3" name="Text Placeholder 2"/>
          <p:cNvSpPr>
            <a:spLocks noGrp="1"/>
          </p:cNvSpPr>
          <p:nvPr>
            <p:ph type="body" sz="half" idx="1"/>
          </p:nvPr>
        </p:nvSpPr>
        <p:spPr/>
        <p:txBody>
          <a:bodyPr/>
          <a:lstStyle/>
          <a:p>
            <a:endParaRPr lang="en-US"/>
          </a:p>
        </p:txBody>
      </p:sp>
      <p:sp>
        <p:nvSpPr>
          <p:cNvPr id="4" name="ClipArt Placeholder 3"/>
          <p:cNvSpPr>
            <a:spLocks noGrp="1"/>
          </p:cNvSpPr>
          <p:nvPr>
            <p:ph type="clipArt" sz="half" idx="2"/>
          </p:nvPr>
        </p:nvSpPr>
        <p:spPr/>
      </p:sp>
    </p:spTree>
    <p:extLst>
      <p:ext uri="{BB962C8B-B14F-4D97-AF65-F5344CB8AC3E}">
        <p14:creationId xmlns:p14="http://schemas.microsoft.com/office/powerpoint/2010/main" val="728660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a:xfrm>
            <a:off x="838200" y="1371600"/>
            <a:ext cx="8153400" cy="1066800"/>
          </a:xfrm>
        </p:spPr>
        <p:txBody>
          <a:bodyPr lIns="92075" tIns="46038" rIns="92075" bIns="46038">
            <a:noAutofit/>
          </a:bodyPr>
          <a:lstStyle/>
          <a:p>
            <a:pPr algn="l"/>
            <a:r>
              <a:rPr lang="en-US" b="1" dirty="0" smtClean="0"/>
              <a:t>2. Resident applied aluminum phosphide pellets to a squirrel hole next to garage, then added water.</a:t>
            </a:r>
            <a:br>
              <a:rPr lang="en-US" b="1" dirty="0" smtClean="0"/>
            </a:br>
            <a:endParaRPr lang="en-US" dirty="0" smtClean="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 y="2971800"/>
            <a:ext cx="3246120" cy="3246120"/>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19600" y="3008221"/>
            <a:ext cx="3185160" cy="3185160"/>
          </a:xfrm>
          <a:prstGeom prst="rect">
            <a:avLst/>
          </a:prstGeom>
        </p:spPr>
      </p:pic>
    </p:spTree>
    <p:custDataLst>
      <p:tags r:id="rId1"/>
    </p:custDataLst>
    <p:extLst>
      <p:ext uri="{BB962C8B-B14F-4D97-AF65-F5344CB8AC3E}">
        <p14:creationId xmlns:p14="http://schemas.microsoft.com/office/powerpoint/2010/main" val="300028571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this happen?</a:t>
            </a:r>
            <a:endParaRPr lang="en-US" dirty="0"/>
          </a:p>
        </p:txBody>
      </p:sp>
      <p:sp>
        <p:nvSpPr>
          <p:cNvPr id="3" name="Text Placeholder 2"/>
          <p:cNvSpPr>
            <a:spLocks noGrp="1"/>
          </p:cNvSpPr>
          <p:nvPr>
            <p:ph type="body" sz="half" idx="1"/>
          </p:nvPr>
        </p:nvSpPr>
        <p:spPr/>
        <p:txBody>
          <a:bodyPr/>
          <a:lstStyle/>
          <a:p>
            <a:endParaRPr lang="en-US"/>
          </a:p>
        </p:txBody>
      </p:sp>
      <p:sp>
        <p:nvSpPr>
          <p:cNvPr id="4" name="ClipArt Placeholder 3"/>
          <p:cNvSpPr>
            <a:spLocks noGrp="1"/>
          </p:cNvSpPr>
          <p:nvPr>
            <p:ph type="clipArt" sz="half" idx="2"/>
          </p:nvPr>
        </p:nvSpPr>
        <p:spPr/>
      </p:sp>
    </p:spTree>
    <p:extLst>
      <p:ext uri="{BB962C8B-B14F-4D97-AF65-F5344CB8AC3E}">
        <p14:creationId xmlns:p14="http://schemas.microsoft.com/office/powerpoint/2010/main" val="1940760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rrowheads="1"/>
          </p:cNvSpPr>
          <p:nvPr>
            <p:ph type="title"/>
          </p:nvPr>
        </p:nvSpPr>
        <p:spPr>
          <a:xfrm>
            <a:off x="685800" y="228600"/>
            <a:ext cx="8382000" cy="2971800"/>
          </a:xfrm>
        </p:spPr>
        <p:txBody>
          <a:bodyPr lIns="92075" tIns="46038" rIns="92075" bIns="46038">
            <a:normAutofit/>
          </a:bodyPr>
          <a:lstStyle/>
          <a:p>
            <a:pPr algn="l"/>
            <a:r>
              <a:rPr lang="en-US" b="1" dirty="0" smtClean="0"/>
              <a:t>3. A man drank alcohol </a:t>
            </a:r>
            <a:br>
              <a:rPr lang="en-US" b="1" dirty="0" smtClean="0"/>
            </a:br>
            <a:r>
              <a:rPr lang="en-US" b="1" dirty="0" smtClean="0"/>
              <a:t>while spraying a pesticide on plants in his yard on a hot day.</a:t>
            </a:r>
            <a:r>
              <a:rPr lang="en-US" sz="5400" b="1" dirty="0" smtClean="0"/>
              <a:t/>
            </a:r>
            <a:br>
              <a:rPr lang="en-US" sz="5400" b="1" dirty="0" smtClean="0"/>
            </a:br>
            <a:endParaRPr lang="en-US" sz="5400" dirty="0" smtClean="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4600" y="2362200"/>
            <a:ext cx="4239768" cy="4239768"/>
          </a:xfrm>
          <a:prstGeom prst="rect">
            <a:avLst/>
          </a:prstGeom>
          <a:ln>
            <a:noFill/>
          </a:ln>
          <a:effectLst>
            <a:softEdge rad="112500"/>
          </a:effectLst>
        </p:spPr>
      </p:pic>
    </p:spTree>
    <p:custDataLst>
      <p:tags r:id="rId1"/>
    </p:custDataLst>
    <p:extLst>
      <p:ext uri="{BB962C8B-B14F-4D97-AF65-F5344CB8AC3E}">
        <p14:creationId xmlns:p14="http://schemas.microsoft.com/office/powerpoint/2010/main" val="258882697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this happen?</a:t>
            </a:r>
            <a:endParaRPr lang="en-US" dirty="0"/>
          </a:p>
        </p:txBody>
      </p:sp>
      <p:sp>
        <p:nvSpPr>
          <p:cNvPr id="3" name="Text Placeholder 2"/>
          <p:cNvSpPr>
            <a:spLocks noGrp="1"/>
          </p:cNvSpPr>
          <p:nvPr>
            <p:ph type="body" sz="half" idx="1"/>
          </p:nvPr>
        </p:nvSpPr>
        <p:spPr/>
        <p:txBody>
          <a:bodyPr/>
          <a:lstStyle/>
          <a:p>
            <a:endParaRPr lang="en-US"/>
          </a:p>
        </p:txBody>
      </p:sp>
      <p:sp>
        <p:nvSpPr>
          <p:cNvPr id="4" name="ClipArt Placeholder 3"/>
          <p:cNvSpPr>
            <a:spLocks noGrp="1"/>
          </p:cNvSpPr>
          <p:nvPr>
            <p:ph type="clipArt" sz="half" idx="2"/>
          </p:nvPr>
        </p:nvSpPr>
        <p:spPr/>
      </p:sp>
    </p:spTree>
    <p:extLst>
      <p:ext uri="{BB962C8B-B14F-4D97-AF65-F5344CB8AC3E}">
        <p14:creationId xmlns:p14="http://schemas.microsoft.com/office/powerpoint/2010/main" val="1940760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rrowheads="1"/>
          </p:cNvSpPr>
          <p:nvPr>
            <p:ph type="title"/>
          </p:nvPr>
        </p:nvSpPr>
        <p:spPr>
          <a:xfrm>
            <a:off x="609600" y="533400"/>
            <a:ext cx="8534400" cy="1066800"/>
          </a:xfrm>
        </p:spPr>
        <p:txBody>
          <a:bodyPr lIns="92075" tIns="46038" rIns="92075" bIns="46038">
            <a:noAutofit/>
          </a:bodyPr>
          <a:lstStyle/>
          <a:p>
            <a:pPr algn="l"/>
            <a:r>
              <a:rPr lang="en-US" b="1" dirty="0" smtClean="0"/>
              <a:t>4. A man went to shower and saw ants in the bathroom. </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62200" y="2514600"/>
            <a:ext cx="3712535" cy="3192780"/>
          </a:xfrm>
          <a:prstGeom prst="rect">
            <a:avLst/>
          </a:prstGeom>
          <a:ln>
            <a:noFill/>
          </a:ln>
          <a:effectLst>
            <a:softEdge rad="112500"/>
          </a:effectLst>
        </p:spPr>
      </p:pic>
    </p:spTree>
    <p:custDataLst>
      <p:tags r:id="rId1"/>
    </p:custDataLst>
    <p:extLst>
      <p:ext uri="{BB962C8B-B14F-4D97-AF65-F5344CB8AC3E}">
        <p14:creationId xmlns:p14="http://schemas.microsoft.com/office/powerpoint/2010/main" val="402533130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this happen?</a:t>
            </a:r>
            <a:endParaRPr lang="en-US" dirty="0"/>
          </a:p>
        </p:txBody>
      </p:sp>
      <p:sp>
        <p:nvSpPr>
          <p:cNvPr id="3" name="Text Placeholder 2"/>
          <p:cNvSpPr>
            <a:spLocks noGrp="1"/>
          </p:cNvSpPr>
          <p:nvPr>
            <p:ph type="body" sz="half" idx="1"/>
          </p:nvPr>
        </p:nvSpPr>
        <p:spPr/>
        <p:txBody>
          <a:bodyPr/>
          <a:lstStyle/>
          <a:p>
            <a:endParaRPr lang="en-US"/>
          </a:p>
        </p:txBody>
      </p:sp>
      <p:sp>
        <p:nvSpPr>
          <p:cNvPr id="4" name="ClipArt Placeholder 3"/>
          <p:cNvSpPr>
            <a:spLocks noGrp="1"/>
          </p:cNvSpPr>
          <p:nvPr>
            <p:ph type="clipArt" sz="half" idx="2"/>
          </p:nvPr>
        </p:nvSpPr>
        <p:spPr/>
      </p:sp>
    </p:spTree>
    <p:extLst>
      <p:ext uri="{BB962C8B-B14F-4D97-AF65-F5344CB8AC3E}">
        <p14:creationId xmlns:p14="http://schemas.microsoft.com/office/powerpoint/2010/main" val="1940760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rrowheads="1"/>
          </p:cNvSpPr>
          <p:nvPr>
            <p:ph type="title"/>
          </p:nvPr>
        </p:nvSpPr>
        <p:spPr>
          <a:xfrm>
            <a:off x="457200" y="228600"/>
            <a:ext cx="8077200" cy="2362200"/>
          </a:xfrm>
        </p:spPr>
        <p:txBody>
          <a:bodyPr lIns="92075" tIns="46038" rIns="92075" bIns="46038">
            <a:normAutofit/>
          </a:bodyPr>
          <a:lstStyle/>
          <a:p>
            <a:pPr algn="l"/>
            <a:r>
              <a:rPr lang="en-US" b="1" dirty="0" smtClean="0"/>
              <a:t>5. Late at night a woman found and drank from a soft drink bottle in her shed.</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8800" y="2895599"/>
            <a:ext cx="4275042" cy="3609257"/>
          </a:xfrm>
          <a:prstGeom prst="rect">
            <a:avLst/>
          </a:prstGeom>
        </p:spPr>
      </p:pic>
    </p:spTree>
    <p:custDataLst>
      <p:tags r:id="rId1"/>
    </p:custDataLst>
    <p:extLst>
      <p:ext uri="{BB962C8B-B14F-4D97-AF65-F5344CB8AC3E}">
        <p14:creationId xmlns:p14="http://schemas.microsoft.com/office/powerpoint/2010/main" val="233895964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this happen?</a:t>
            </a:r>
            <a:endParaRPr lang="en-US" dirty="0"/>
          </a:p>
        </p:txBody>
      </p:sp>
      <p:sp>
        <p:nvSpPr>
          <p:cNvPr id="3" name="Text Placeholder 2"/>
          <p:cNvSpPr>
            <a:spLocks noGrp="1"/>
          </p:cNvSpPr>
          <p:nvPr>
            <p:ph type="body" sz="half" idx="1"/>
          </p:nvPr>
        </p:nvSpPr>
        <p:spPr/>
        <p:txBody>
          <a:bodyPr/>
          <a:lstStyle/>
          <a:p>
            <a:endParaRPr lang="en-US"/>
          </a:p>
        </p:txBody>
      </p:sp>
      <p:sp>
        <p:nvSpPr>
          <p:cNvPr id="4" name="ClipArt Placeholder 3"/>
          <p:cNvSpPr>
            <a:spLocks noGrp="1"/>
          </p:cNvSpPr>
          <p:nvPr>
            <p:ph type="clipArt" sz="half" idx="2"/>
          </p:nvPr>
        </p:nvSpPr>
        <p:spPr/>
      </p:sp>
    </p:spTree>
    <p:extLst>
      <p:ext uri="{BB962C8B-B14F-4D97-AF65-F5344CB8AC3E}">
        <p14:creationId xmlns:p14="http://schemas.microsoft.com/office/powerpoint/2010/main" val="1940760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a:xfrm>
            <a:off x="685800" y="304800"/>
            <a:ext cx="8001000" cy="2895600"/>
          </a:xfrm>
        </p:spPr>
        <p:txBody>
          <a:bodyPr lIns="92075" tIns="46038" rIns="92075" bIns="46038">
            <a:noAutofit/>
          </a:bodyPr>
          <a:lstStyle/>
          <a:p>
            <a:pPr algn="l"/>
            <a:r>
              <a:rPr lang="en-US" b="1" dirty="0" smtClean="0"/>
              <a:t>6. A man wanted to borrow bleach, and the neighbor offered the whole bottle.</a:t>
            </a:r>
            <a:endParaRPr lang="en-US" dirty="0" smtClean="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9200" y="2881780"/>
            <a:ext cx="2560320" cy="3755434"/>
          </a:xfrm>
          <a:prstGeom prst="rect">
            <a:avLst/>
          </a:prstGeom>
          <a:ln>
            <a:noFill/>
          </a:ln>
          <a:effectLst>
            <a:softEdge rad="112500"/>
          </a:effectLst>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0" y="3393029"/>
            <a:ext cx="2819400" cy="2732933"/>
          </a:xfrm>
          <a:prstGeom prst="rect">
            <a:avLst/>
          </a:prstGeom>
        </p:spPr>
      </p:pic>
    </p:spTree>
    <p:custDataLst>
      <p:tags r:id="rId1"/>
    </p:custDataLst>
    <p:extLst>
      <p:ext uri="{BB962C8B-B14F-4D97-AF65-F5344CB8AC3E}">
        <p14:creationId xmlns:p14="http://schemas.microsoft.com/office/powerpoint/2010/main" val="160801943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you do or hope to do </a:t>
            </a:r>
            <a:br>
              <a:rPr lang="en-US" dirty="0" smtClean="0"/>
            </a:br>
            <a:r>
              <a:rPr lang="en-US" dirty="0" smtClean="0"/>
              <a:t>as a Master Gardener?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943590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this happen?</a:t>
            </a:r>
            <a:endParaRPr lang="en-US" dirty="0"/>
          </a:p>
        </p:txBody>
      </p:sp>
      <p:sp>
        <p:nvSpPr>
          <p:cNvPr id="3" name="Text Placeholder 2"/>
          <p:cNvSpPr>
            <a:spLocks noGrp="1"/>
          </p:cNvSpPr>
          <p:nvPr>
            <p:ph type="body" sz="half" idx="1"/>
          </p:nvPr>
        </p:nvSpPr>
        <p:spPr/>
        <p:txBody>
          <a:bodyPr/>
          <a:lstStyle/>
          <a:p>
            <a:endParaRPr lang="en-US"/>
          </a:p>
        </p:txBody>
      </p:sp>
      <p:sp>
        <p:nvSpPr>
          <p:cNvPr id="4" name="ClipArt Placeholder 3"/>
          <p:cNvSpPr>
            <a:spLocks noGrp="1"/>
          </p:cNvSpPr>
          <p:nvPr>
            <p:ph type="clipArt" sz="half" idx="2"/>
          </p:nvPr>
        </p:nvSpPr>
        <p:spPr/>
      </p:sp>
    </p:spTree>
    <p:extLst>
      <p:ext uri="{BB962C8B-B14F-4D97-AF65-F5344CB8AC3E}">
        <p14:creationId xmlns:p14="http://schemas.microsoft.com/office/powerpoint/2010/main" val="1940760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a:xfrm>
            <a:off x="533400" y="457200"/>
            <a:ext cx="8077200" cy="2286000"/>
          </a:xfrm>
        </p:spPr>
        <p:txBody>
          <a:bodyPr lIns="92075" tIns="46038" rIns="92075" bIns="46038">
            <a:normAutofit/>
          </a:bodyPr>
          <a:lstStyle/>
          <a:p>
            <a:pPr algn="l"/>
            <a:r>
              <a:rPr lang="en-US" b="1" dirty="0" smtClean="0"/>
              <a:t>7. A man bought a granular insecticide to kill rats.</a:t>
            </a:r>
            <a:br>
              <a:rPr lang="en-US" b="1" dirty="0" smtClean="0"/>
            </a:br>
            <a:endParaRPr lang="en-US" dirty="0" smtClean="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11" y="2438400"/>
            <a:ext cx="5181600" cy="3502762"/>
          </a:xfrm>
          <a:prstGeom prst="rect">
            <a:avLst/>
          </a:prstGeom>
          <a:ln>
            <a:noFill/>
          </a:ln>
          <a:effectLst>
            <a:softEdge rad="112500"/>
          </a:effectLst>
        </p:spPr>
      </p:pic>
    </p:spTree>
    <p:custDataLst>
      <p:tags r:id="rId1"/>
    </p:custDataLst>
    <p:extLst>
      <p:ext uri="{BB962C8B-B14F-4D97-AF65-F5344CB8AC3E}">
        <p14:creationId xmlns:p14="http://schemas.microsoft.com/office/powerpoint/2010/main" val="264594382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this happen?</a:t>
            </a:r>
            <a:endParaRPr lang="en-US" dirty="0"/>
          </a:p>
        </p:txBody>
      </p:sp>
      <p:sp>
        <p:nvSpPr>
          <p:cNvPr id="3" name="Text Placeholder 2"/>
          <p:cNvSpPr>
            <a:spLocks noGrp="1"/>
          </p:cNvSpPr>
          <p:nvPr>
            <p:ph type="body" sz="half" idx="1"/>
          </p:nvPr>
        </p:nvSpPr>
        <p:spPr/>
        <p:txBody>
          <a:bodyPr/>
          <a:lstStyle/>
          <a:p>
            <a:endParaRPr lang="en-US"/>
          </a:p>
        </p:txBody>
      </p:sp>
      <p:sp>
        <p:nvSpPr>
          <p:cNvPr id="4" name="ClipArt Placeholder 3"/>
          <p:cNvSpPr>
            <a:spLocks noGrp="1"/>
          </p:cNvSpPr>
          <p:nvPr>
            <p:ph type="clipArt" sz="half" idx="2"/>
          </p:nvPr>
        </p:nvSpPr>
        <p:spPr/>
      </p:sp>
    </p:spTree>
    <p:extLst>
      <p:ext uri="{BB962C8B-B14F-4D97-AF65-F5344CB8AC3E}">
        <p14:creationId xmlns:p14="http://schemas.microsoft.com/office/powerpoint/2010/main" val="1940760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a:xfrm>
            <a:off x="228600" y="228600"/>
            <a:ext cx="8839200" cy="2209800"/>
          </a:xfrm>
        </p:spPr>
        <p:txBody>
          <a:bodyPr lIns="92075" tIns="46038" rIns="92075" bIns="46038">
            <a:normAutofit fontScale="90000"/>
          </a:bodyPr>
          <a:lstStyle/>
          <a:p>
            <a:pPr algn="l"/>
            <a:r>
              <a:rPr lang="en-US" sz="4900" b="1" dirty="0" smtClean="0"/>
              <a:t>8. A resident didn’t read the label on an aerosol insecticide.</a:t>
            </a:r>
            <a:r>
              <a:rPr lang="en-US" sz="5400" b="1" dirty="0" smtClean="0"/>
              <a:t/>
            </a:r>
            <a:br>
              <a:rPr lang="en-US" sz="5400" b="1" dirty="0" smtClean="0"/>
            </a:br>
            <a:endParaRPr lang="en-US" sz="5400" dirty="0" smtClean="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09800" y="1752600"/>
            <a:ext cx="3907536" cy="4455183"/>
          </a:xfrm>
          <a:prstGeom prst="rect">
            <a:avLst/>
          </a:prstGeom>
        </p:spPr>
      </p:pic>
    </p:spTree>
    <p:custDataLst>
      <p:tags r:id="rId1"/>
    </p:custDataLst>
    <p:extLst>
      <p:ext uri="{BB962C8B-B14F-4D97-AF65-F5344CB8AC3E}">
        <p14:creationId xmlns:p14="http://schemas.microsoft.com/office/powerpoint/2010/main" val="3259196100"/>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this happen?</a:t>
            </a:r>
            <a:endParaRPr lang="en-US" dirty="0"/>
          </a:p>
        </p:txBody>
      </p:sp>
      <p:sp>
        <p:nvSpPr>
          <p:cNvPr id="3" name="Text Placeholder 2"/>
          <p:cNvSpPr>
            <a:spLocks noGrp="1"/>
          </p:cNvSpPr>
          <p:nvPr>
            <p:ph type="body" sz="half" idx="1"/>
          </p:nvPr>
        </p:nvSpPr>
        <p:spPr/>
        <p:txBody>
          <a:bodyPr/>
          <a:lstStyle/>
          <a:p>
            <a:endParaRPr lang="en-US"/>
          </a:p>
        </p:txBody>
      </p:sp>
      <p:sp>
        <p:nvSpPr>
          <p:cNvPr id="4" name="ClipArt Placeholder 3"/>
          <p:cNvSpPr>
            <a:spLocks noGrp="1"/>
          </p:cNvSpPr>
          <p:nvPr>
            <p:ph type="clipArt" sz="half" idx="2"/>
          </p:nvPr>
        </p:nvSpPr>
        <p:spPr/>
      </p:sp>
    </p:spTree>
    <p:extLst>
      <p:ext uri="{BB962C8B-B14F-4D97-AF65-F5344CB8AC3E}">
        <p14:creationId xmlns:p14="http://schemas.microsoft.com/office/powerpoint/2010/main" val="1940760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a:xfrm>
            <a:off x="838200" y="533400"/>
            <a:ext cx="7848600" cy="2286000"/>
          </a:xfrm>
        </p:spPr>
        <p:txBody>
          <a:bodyPr lIns="92075" tIns="46038" rIns="92075" bIns="46038">
            <a:noAutofit/>
          </a:bodyPr>
          <a:lstStyle/>
          <a:p>
            <a:pPr algn="l"/>
            <a:r>
              <a:rPr lang="en-US" b="1" dirty="0" smtClean="0"/>
              <a:t>9. A man sprayed his barbecue grill heavily for ants.</a:t>
            </a:r>
            <a:br>
              <a:rPr lang="en-US" b="1" dirty="0" smtClean="0"/>
            </a:br>
            <a:endParaRPr lang="en-US" dirty="0" smtClean="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57400" y="2121924"/>
            <a:ext cx="5212080" cy="4210296"/>
          </a:xfrm>
          <a:prstGeom prst="rect">
            <a:avLst/>
          </a:prstGeom>
        </p:spPr>
      </p:pic>
    </p:spTree>
    <p:custDataLst>
      <p:tags r:id="rId1"/>
    </p:custDataLst>
    <p:extLst>
      <p:ext uri="{BB962C8B-B14F-4D97-AF65-F5344CB8AC3E}">
        <p14:creationId xmlns:p14="http://schemas.microsoft.com/office/powerpoint/2010/main" val="153474223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this happen?</a:t>
            </a:r>
            <a:endParaRPr lang="en-US" dirty="0"/>
          </a:p>
        </p:txBody>
      </p:sp>
      <p:sp>
        <p:nvSpPr>
          <p:cNvPr id="3" name="Text Placeholder 2"/>
          <p:cNvSpPr>
            <a:spLocks noGrp="1"/>
          </p:cNvSpPr>
          <p:nvPr>
            <p:ph type="body" sz="half" idx="1"/>
          </p:nvPr>
        </p:nvSpPr>
        <p:spPr/>
        <p:txBody>
          <a:bodyPr/>
          <a:lstStyle/>
          <a:p>
            <a:endParaRPr lang="en-US"/>
          </a:p>
        </p:txBody>
      </p:sp>
      <p:sp>
        <p:nvSpPr>
          <p:cNvPr id="4" name="ClipArt Placeholder 3"/>
          <p:cNvSpPr>
            <a:spLocks noGrp="1"/>
          </p:cNvSpPr>
          <p:nvPr>
            <p:ph type="clipArt" sz="half" idx="2"/>
          </p:nvPr>
        </p:nvSpPr>
        <p:spPr/>
      </p:sp>
    </p:spTree>
    <p:extLst>
      <p:ext uri="{BB962C8B-B14F-4D97-AF65-F5344CB8AC3E}">
        <p14:creationId xmlns:p14="http://schemas.microsoft.com/office/powerpoint/2010/main" val="19407604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title"/>
          </p:nvPr>
        </p:nvSpPr>
        <p:spPr>
          <a:xfrm>
            <a:off x="228600" y="228600"/>
            <a:ext cx="8839200" cy="2133600"/>
          </a:xfrm>
        </p:spPr>
        <p:txBody>
          <a:bodyPr lIns="92075" tIns="46038" rIns="92075" bIns="46038">
            <a:normAutofit fontScale="90000"/>
          </a:bodyPr>
          <a:lstStyle/>
          <a:p>
            <a:pPr algn="l"/>
            <a:r>
              <a:rPr lang="en-US" sz="4900" b="1" dirty="0" smtClean="0"/>
              <a:t>10. A man took a bathroom break while spraying for ants.</a:t>
            </a:r>
            <a:r>
              <a:rPr lang="en-US" sz="5400" b="1" dirty="0" smtClean="0"/>
              <a:t/>
            </a:r>
            <a:br>
              <a:rPr lang="en-US" sz="5400" b="1" dirty="0" smtClean="0"/>
            </a:br>
            <a:endParaRPr lang="en-US" sz="5400" dirty="0" smtClean="0"/>
          </a:p>
        </p:txBody>
      </p:sp>
      <p:pic>
        <p:nvPicPr>
          <p:cNvPr id="8909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2209800"/>
            <a:ext cx="4583046" cy="3630277"/>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974142339"/>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this happen?</a:t>
            </a:r>
            <a:endParaRPr lang="en-US" dirty="0"/>
          </a:p>
        </p:txBody>
      </p:sp>
      <p:sp>
        <p:nvSpPr>
          <p:cNvPr id="3" name="Text Placeholder 2"/>
          <p:cNvSpPr>
            <a:spLocks noGrp="1"/>
          </p:cNvSpPr>
          <p:nvPr>
            <p:ph type="body" sz="half" idx="1"/>
          </p:nvPr>
        </p:nvSpPr>
        <p:spPr/>
        <p:txBody>
          <a:bodyPr/>
          <a:lstStyle/>
          <a:p>
            <a:endParaRPr lang="en-US"/>
          </a:p>
        </p:txBody>
      </p:sp>
      <p:sp>
        <p:nvSpPr>
          <p:cNvPr id="4" name="ClipArt Placeholder 3"/>
          <p:cNvSpPr>
            <a:spLocks noGrp="1"/>
          </p:cNvSpPr>
          <p:nvPr>
            <p:ph type="clipArt" sz="half" idx="2"/>
          </p:nvPr>
        </p:nvSpPr>
        <p:spPr/>
      </p:sp>
    </p:spTree>
    <p:extLst>
      <p:ext uri="{BB962C8B-B14F-4D97-AF65-F5344CB8AC3E}">
        <p14:creationId xmlns:p14="http://schemas.microsoft.com/office/powerpoint/2010/main" val="19407604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can we learn from these?</a:t>
            </a:r>
            <a:endParaRPr lang="en-US"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812" y="1143000"/>
            <a:ext cx="10840066" cy="10287000"/>
          </a:xfrm>
          <a:prstGeom prst="rect">
            <a:avLst/>
          </a:prstGeom>
        </p:spPr>
      </p:pic>
    </p:spTree>
    <p:extLst>
      <p:ext uri="{BB962C8B-B14F-4D97-AF65-F5344CB8AC3E}">
        <p14:creationId xmlns:p14="http://schemas.microsoft.com/office/powerpoint/2010/main" val="640687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 challenge is to keep your attention.</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1371599"/>
            <a:ext cx="7705860" cy="5210629"/>
          </a:xfrm>
          <a:prstGeom prst="rect">
            <a:avLst/>
          </a:prstGeom>
        </p:spPr>
      </p:pic>
      <p:sp>
        <p:nvSpPr>
          <p:cNvPr id="6" name="Content Placeholder 5"/>
          <p:cNvSpPr>
            <a:spLocks noGrp="1"/>
          </p:cNvSpPr>
          <p:nvPr>
            <p:ph idx="1"/>
          </p:nvPr>
        </p:nvSpPr>
        <p:spPr/>
        <p:txBody>
          <a:bodyPr/>
          <a:lstStyle/>
          <a:p>
            <a:endParaRPr lang="en-US" dirty="0"/>
          </a:p>
        </p:txBody>
      </p:sp>
    </p:spTree>
    <p:extLst>
      <p:ext uri="{BB962C8B-B14F-4D97-AF65-F5344CB8AC3E}">
        <p14:creationId xmlns:p14="http://schemas.microsoft.com/office/powerpoint/2010/main" val="28469204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can we learn from these?</a:t>
            </a:r>
            <a:endParaRPr lang="en-US"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812" y="1143000"/>
            <a:ext cx="10840066" cy="10287000"/>
          </a:xfrm>
          <a:prstGeom prst="rect">
            <a:avLst/>
          </a:prstGeom>
        </p:spPr>
      </p:pic>
      <p:sp>
        <p:nvSpPr>
          <p:cNvPr id="4" name="Rectangle 3"/>
          <p:cNvSpPr/>
          <p:nvPr/>
        </p:nvSpPr>
        <p:spPr>
          <a:xfrm>
            <a:off x="1913313" y="2486085"/>
            <a:ext cx="7010400" cy="1077218"/>
          </a:xfrm>
          <a:prstGeom prst="rect">
            <a:avLst/>
          </a:prstGeom>
        </p:spPr>
        <p:txBody>
          <a:bodyPr wrap="square">
            <a:spAutoFit/>
          </a:bodyPr>
          <a:lstStyle/>
          <a:p>
            <a:r>
              <a:rPr lang="en-US" sz="3200" dirty="0">
                <a:latin typeface="Comic Sans MS" pitchFamily="66" charset="0"/>
              </a:rPr>
              <a:t>Always read the </a:t>
            </a:r>
            <a:r>
              <a:rPr lang="en-US" sz="3200" dirty="0" smtClean="0">
                <a:latin typeface="Comic Sans MS" pitchFamily="66" charset="0"/>
              </a:rPr>
              <a:t>label</a:t>
            </a:r>
          </a:p>
          <a:p>
            <a:endParaRPr lang="en-US" sz="3200" dirty="0">
              <a:latin typeface="Comic Sans MS" pitchFamily="66" charset="0"/>
            </a:endParaRPr>
          </a:p>
        </p:txBody>
      </p:sp>
    </p:spTree>
    <p:extLst>
      <p:ext uri="{BB962C8B-B14F-4D97-AF65-F5344CB8AC3E}">
        <p14:creationId xmlns:p14="http://schemas.microsoft.com/office/powerpoint/2010/main" val="8787812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can we learn from these?</a:t>
            </a:r>
            <a:endParaRPr lang="en-US"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812" y="1143000"/>
            <a:ext cx="10840066" cy="10287000"/>
          </a:xfrm>
          <a:prstGeom prst="rect">
            <a:avLst/>
          </a:prstGeom>
        </p:spPr>
      </p:pic>
      <p:sp>
        <p:nvSpPr>
          <p:cNvPr id="4" name="Rectangle 3"/>
          <p:cNvSpPr/>
          <p:nvPr/>
        </p:nvSpPr>
        <p:spPr>
          <a:xfrm>
            <a:off x="1913313" y="2486085"/>
            <a:ext cx="7010400" cy="2062103"/>
          </a:xfrm>
          <a:prstGeom prst="rect">
            <a:avLst/>
          </a:prstGeom>
        </p:spPr>
        <p:txBody>
          <a:bodyPr wrap="square">
            <a:spAutoFit/>
          </a:bodyPr>
          <a:lstStyle/>
          <a:p>
            <a:r>
              <a:rPr lang="en-US" sz="3200" dirty="0">
                <a:latin typeface="Comic Sans MS" pitchFamily="66" charset="0"/>
              </a:rPr>
              <a:t>Always read the </a:t>
            </a:r>
            <a:r>
              <a:rPr lang="en-US" sz="3200" dirty="0" smtClean="0">
                <a:latin typeface="Comic Sans MS" pitchFamily="66" charset="0"/>
              </a:rPr>
              <a:t>label</a:t>
            </a:r>
          </a:p>
          <a:p>
            <a:endParaRPr lang="en-US" sz="3200" dirty="0">
              <a:latin typeface="Comic Sans MS" pitchFamily="66" charset="0"/>
            </a:endParaRPr>
          </a:p>
          <a:p>
            <a:r>
              <a:rPr lang="en-US" sz="3200" dirty="0">
                <a:latin typeface="Comic Sans MS" pitchFamily="66" charset="0"/>
              </a:rPr>
              <a:t>Never leave pesticides unattended</a:t>
            </a:r>
          </a:p>
          <a:p>
            <a:endParaRPr lang="en-US" sz="3200" dirty="0" smtClean="0">
              <a:latin typeface="Comic Sans MS" pitchFamily="66" charset="0"/>
            </a:endParaRPr>
          </a:p>
        </p:txBody>
      </p:sp>
    </p:spTree>
    <p:extLst>
      <p:ext uri="{BB962C8B-B14F-4D97-AF65-F5344CB8AC3E}">
        <p14:creationId xmlns:p14="http://schemas.microsoft.com/office/powerpoint/2010/main" val="6406873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can we learn from these?</a:t>
            </a:r>
            <a:endParaRPr lang="en-US"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812" y="1143000"/>
            <a:ext cx="10840066" cy="10287000"/>
          </a:xfrm>
          <a:prstGeom prst="rect">
            <a:avLst/>
          </a:prstGeom>
        </p:spPr>
      </p:pic>
      <p:sp>
        <p:nvSpPr>
          <p:cNvPr id="4" name="Rectangle 3"/>
          <p:cNvSpPr/>
          <p:nvPr/>
        </p:nvSpPr>
        <p:spPr>
          <a:xfrm>
            <a:off x="1913313" y="2486085"/>
            <a:ext cx="7010400" cy="3539430"/>
          </a:xfrm>
          <a:prstGeom prst="rect">
            <a:avLst/>
          </a:prstGeom>
        </p:spPr>
        <p:txBody>
          <a:bodyPr wrap="square">
            <a:spAutoFit/>
          </a:bodyPr>
          <a:lstStyle/>
          <a:p>
            <a:r>
              <a:rPr lang="en-US" sz="3200" dirty="0">
                <a:latin typeface="Comic Sans MS" pitchFamily="66" charset="0"/>
              </a:rPr>
              <a:t>Always read the </a:t>
            </a:r>
            <a:r>
              <a:rPr lang="en-US" sz="3200" dirty="0" smtClean="0">
                <a:latin typeface="Comic Sans MS" pitchFamily="66" charset="0"/>
              </a:rPr>
              <a:t>label</a:t>
            </a:r>
          </a:p>
          <a:p>
            <a:endParaRPr lang="en-US" sz="3200" dirty="0">
              <a:latin typeface="Comic Sans MS" pitchFamily="66" charset="0"/>
            </a:endParaRPr>
          </a:p>
          <a:p>
            <a:r>
              <a:rPr lang="en-US" sz="3200" dirty="0">
                <a:latin typeface="Comic Sans MS" pitchFamily="66" charset="0"/>
              </a:rPr>
              <a:t>Never leave pesticides unattended</a:t>
            </a:r>
          </a:p>
          <a:p>
            <a:endParaRPr lang="en-US" sz="3200" dirty="0" smtClean="0">
              <a:latin typeface="Comic Sans MS" pitchFamily="66" charset="0"/>
            </a:endParaRPr>
          </a:p>
          <a:p>
            <a:r>
              <a:rPr lang="en-US" sz="3200" dirty="0" smtClean="0">
                <a:latin typeface="Comic Sans MS" pitchFamily="66" charset="0"/>
              </a:rPr>
              <a:t>Keep </a:t>
            </a:r>
            <a:r>
              <a:rPr lang="en-US" sz="3200" dirty="0">
                <a:latin typeface="Comic Sans MS" pitchFamily="66" charset="0"/>
              </a:rPr>
              <a:t>pesticides in original containers</a:t>
            </a:r>
          </a:p>
          <a:p>
            <a:endParaRPr lang="en-US" sz="3200" dirty="0" smtClean="0">
              <a:latin typeface="Comic Sans MS" pitchFamily="66" charset="0"/>
            </a:endParaRPr>
          </a:p>
        </p:txBody>
      </p:sp>
    </p:spTree>
    <p:extLst>
      <p:ext uri="{BB962C8B-B14F-4D97-AF65-F5344CB8AC3E}">
        <p14:creationId xmlns:p14="http://schemas.microsoft.com/office/powerpoint/2010/main" val="6406873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can we learn from these?</a:t>
            </a:r>
            <a:endParaRPr lang="en-US"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812" y="1143000"/>
            <a:ext cx="10840066" cy="10287000"/>
          </a:xfrm>
          <a:prstGeom prst="rect">
            <a:avLst/>
          </a:prstGeom>
        </p:spPr>
      </p:pic>
      <p:sp>
        <p:nvSpPr>
          <p:cNvPr id="4" name="Rectangle 3"/>
          <p:cNvSpPr/>
          <p:nvPr/>
        </p:nvSpPr>
        <p:spPr>
          <a:xfrm>
            <a:off x="1913313" y="2486085"/>
            <a:ext cx="7010400" cy="4524315"/>
          </a:xfrm>
          <a:prstGeom prst="rect">
            <a:avLst/>
          </a:prstGeom>
        </p:spPr>
        <p:txBody>
          <a:bodyPr wrap="square">
            <a:spAutoFit/>
          </a:bodyPr>
          <a:lstStyle/>
          <a:p>
            <a:r>
              <a:rPr lang="en-US" sz="3200" dirty="0">
                <a:latin typeface="Comic Sans MS" pitchFamily="66" charset="0"/>
              </a:rPr>
              <a:t>Always read the </a:t>
            </a:r>
            <a:r>
              <a:rPr lang="en-US" sz="3200" dirty="0" smtClean="0">
                <a:latin typeface="Comic Sans MS" pitchFamily="66" charset="0"/>
              </a:rPr>
              <a:t>label</a:t>
            </a:r>
          </a:p>
          <a:p>
            <a:endParaRPr lang="en-US" sz="3200" dirty="0">
              <a:latin typeface="Comic Sans MS" pitchFamily="66" charset="0"/>
            </a:endParaRPr>
          </a:p>
          <a:p>
            <a:r>
              <a:rPr lang="en-US" sz="3200" dirty="0">
                <a:latin typeface="Comic Sans MS" pitchFamily="66" charset="0"/>
              </a:rPr>
              <a:t>Never leave pesticides unattended</a:t>
            </a:r>
          </a:p>
          <a:p>
            <a:endParaRPr lang="en-US" sz="3200" dirty="0" smtClean="0">
              <a:latin typeface="Comic Sans MS" pitchFamily="66" charset="0"/>
            </a:endParaRPr>
          </a:p>
          <a:p>
            <a:r>
              <a:rPr lang="en-US" sz="3200" dirty="0" smtClean="0">
                <a:latin typeface="Comic Sans MS" pitchFamily="66" charset="0"/>
              </a:rPr>
              <a:t>Keep </a:t>
            </a:r>
            <a:r>
              <a:rPr lang="en-US" sz="3200" dirty="0">
                <a:latin typeface="Comic Sans MS" pitchFamily="66" charset="0"/>
              </a:rPr>
              <a:t>pesticides in original containers</a:t>
            </a:r>
          </a:p>
          <a:p>
            <a:endParaRPr lang="en-US" sz="3200" dirty="0" smtClean="0">
              <a:latin typeface="Comic Sans MS" pitchFamily="66" charset="0"/>
            </a:endParaRPr>
          </a:p>
          <a:p>
            <a:r>
              <a:rPr lang="en-US" sz="3200" dirty="0" smtClean="0">
                <a:latin typeface="Comic Sans MS" pitchFamily="66" charset="0"/>
              </a:rPr>
              <a:t>Keep </a:t>
            </a:r>
            <a:r>
              <a:rPr lang="en-US" sz="3200" dirty="0">
                <a:latin typeface="Comic Sans MS" pitchFamily="66" charset="0"/>
              </a:rPr>
              <a:t>information on poison control center/hospital handy</a:t>
            </a:r>
          </a:p>
        </p:txBody>
      </p:sp>
    </p:spTree>
    <p:extLst>
      <p:ext uri="{BB962C8B-B14F-4D97-AF65-F5344CB8AC3E}">
        <p14:creationId xmlns:p14="http://schemas.microsoft.com/office/powerpoint/2010/main" val="640687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will not cover selecting the right pesticide or the right dose.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4400" y="1676400"/>
            <a:ext cx="7049010" cy="4693811"/>
          </a:xfrm>
        </p:spPr>
      </p:pic>
      <p:grpSp>
        <p:nvGrpSpPr>
          <p:cNvPr id="21" name="Group 20"/>
          <p:cNvGrpSpPr/>
          <p:nvPr/>
        </p:nvGrpSpPr>
        <p:grpSpPr>
          <a:xfrm>
            <a:off x="1676398" y="2030190"/>
            <a:ext cx="5442067" cy="3827511"/>
            <a:chOff x="1676398" y="2030190"/>
            <a:chExt cx="5442067" cy="3827511"/>
          </a:xfrm>
        </p:grpSpPr>
        <p:sp>
          <p:nvSpPr>
            <p:cNvPr id="6" name="Pentagon 5"/>
            <p:cNvSpPr/>
            <p:nvPr/>
          </p:nvSpPr>
          <p:spPr>
            <a:xfrm>
              <a:off x="4648200" y="5307435"/>
              <a:ext cx="2470265" cy="54358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706389" y="5307434"/>
              <a:ext cx="2031077" cy="522979"/>
            </a:xfrm>
            <a:prstGeom prst="rect">
              <a:avLst/>
            </a:prstGeom>
            <a:noFill/>
          </p:spPr>
          <p:txBody>
            <a:bodyPr wrap="square" rtlCol="0">
              <a:spAutoFit/>
            </a:bodyPr>
            <a:lstStyle/>
            <a:p>
              <a:r>
                <a:rPr lang="en-US" sz="2800" b="1" dirty="0" smtClean="0"/>
                <a:t>Insecticide</a:t>
              </a:r>
              <a:endParaRPr lang="en-US" sz="2800" b="1" dirty="0"/>
            </a:p>
          </p:txBody>
        </p:sp>
        <p:sp>
          <p:nvSpPr>
            <p:cNvPr id="7" name="Pentagon 6"/>
            <p:cNvSpPr/>
            <p:nvPr/>
          </p:nvSpPr>
          <p:spPr>
            <a:xfrm rot="20545976">
              <a:off x="4471602" y="4102228"/>
              <a:ext cx="2470265" cy="54358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ysClr val="windowText" lastClr="000000"/>
                </a:solidFill>
              </a:endParaRPr>
            </a:p>
          </p:txBody>
        </p:sp>
        <p:sp>
          <p:nvSpPr>
            <p:cNvPr id="10" name="TextBox 9"/>
            <p:cNvSpPr txBox="1"/>
            <p:nvPr/>
          </p:nvSpPr>
          <p:spPr>
            <a:xfrm>
              <a:off x="4773582" y="3638204"/>
              <a:ext cx="1856608" cy="1077218"/>
            </a:xfrm>
            <a:prstGeom prst="rect">
              <a:avLst/>
            </a:prstGeom>
            <a:noFill/>
            <a:ln>
              <a:noFill/>
            </a:ln>
            <a:scene3d>
              <a:camera prst="isometricRightUp">
                <a:rot lat="2100000" lon="19800000" rev="0"/>
              </a:camera>
              <a:lightRig rig="threePt" dir="t"/>
            </a:scene3d>
          </p:spPr>
          <p:txBody>
            <a:bodyPr wrap="square" rtlCol="0">
              <a:spAutoFit/>
              <a:scene3d>
                <a:camera prst="isometricOffAxis1Right"/>
                <a:lightRig rig="threePt" dir="t"/>
              </a:scene3d>
            </a:bodyPr>
            <a:lstStyle/>
            <a:p>
              <a:r>
                <a:rPr lang="en-US" sz="3200" b="1" dirty="0" smtClean="0"/>
                <a:t>  Herbicide</a:t>
              </a:r>
              <a:endParaRPr lang="en-US" sz="3200" b="1" dirty="0"/>
            </a:p>
          </p:txBody>
        </p:sp>
        <p:sp>
          <p:nvSpPr>
            <p:cNvPr id="11" name="Pentagon 10"/>
            <p:cNvSpPr/>
            <p:nvPr/>
          </p:nvSpPr>
          <p:spPr>
            <a:xfrm rot="10800000">
              <a:off x="1676398" y="5307435"/>
              <a:ext cx="2590800" cy="54358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057400" y="5334722"/>
              <a:ext cx="2031077" cy="522979"/>
            </a:xfrm>
            <a:prstGeom prst="rect">
              <a:avLst/>
            </a:prstGeom>
            <a:noFill/>
            <a:ln>
              <a:noFill/>
            </a:ln>
          </p:spPr>
          <p:txBody>
            <a:bodyPr wrap="square" rtlCol="0">
              <a:spAutoFit/>
            </a:bodyPr>
            <a:lstStyle/>
            <a:p>
              <a:r>
                <a:rPr lang="en-US" sz="2800" b="1" dirty="0" smtClean="0"/>
                <a:t>Fungicide</a:t>
              </a:r>
              <a:endParaRPr lang="en-US" sz="2800" b="1" dirty="0"/>
            </a:p>
          </p:txBody>
        </p:sp>
        <p:sp>
          <p:nvSpPr>
            <p:cNvPr id="13" name="Pentagon 12"/>
            <p:cNvSpPr/>
            <p:nvPr/>
          </p:nvSpPr>
          <p:spPr>
            <a:xfrm rot="12348424">
              <a:off x="2417465" y="3518867"/>
              <a:ext cx="2054593" cy="54358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608810" y="3625402"/>
              <a:ext cx="2031077" cy="522979"/>
            </a:xfrm>
            <a:prstGeom prst="rect">
              <a:avLst/>
            </a:prstGeom>
            <a:noFill/>
            <a:scene3d>
              <a:camera prst="isometricLeftDown">
                <a:rot lat="2100000" lon="2400000" rev="0"/>
              </a:camera>
              <a:lightRig rig="threePt" dir="t"/>
            </a:scene3d>
          </p:spPr>
          <p:txBody>
            <a:bodyPr wrap="square" rtlCol="0">
              <a:spAutoFit/>
            </a:bodyPr>
            <a:lstStyle/>
            <a:p>
              <a:r>
                <a:rPr lang="en-US" sz="2800" b="1" dirty="0" smtClean="0"/>
                <a:t>Fumigant</a:t>
              </a:r>
              <a:endParaRPr lang="en-US" sz="2800" b="1" dirty="0"/>
            </a:p>
          </p:txBody>
        </p:sp>
        <p:sp>
          <p:nvSpPr>
            <p:cNvPr id="15" name="Pentagon 14"/>
            <p:cNvSpPr/>
            <p:nvPr/>
          </p:nvSpPr>
          <p:spPr>
            <a:xfrm rot="680395">
              <a:off x="4521623" y="3229258"/>
              <a:ext cx="1324219" cy="526226"/>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entagon 15"/>
            <p:cNvSpPr/>
            <p:nvPr/>
          </p:nvSpPr>
          <p:spPr>
            <a:xfrm rot="19971179">
              <a:off x="4444600" y="2156468"/>
              <a:ext cx="1675595" cy="54358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entagon 16"/>
            <p:cNvSpPr/>
            <p:nvPr/>
          </p:nvSpPr>
          <p:spPr>
            <a:xfrm rot="12015452">
              <a:off x="2511723" y="2782416"/>
              <a:ext cx="1911096" cy="484286"/>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2839484" y="2848189"/>
              <a:ext cx="2031077" cy="522979"/>
            </a:xfrm>
            <a:prstGeom prst="rect">
              <a:avLst/>
            </a:prstGeom>
            <a:noFill/>
            <a:scene3d>
              <a:camera prst="isometricLeftDown">
                <a:rot lat="2100000" lon="1800000" rev="0"/>
              </a:camera>
              <a:lightRig rig="threePt" dir="t"/>
            </a:scene3d>
          </p:spPr>
          <p:txBody>
            <a:bodyPr wrap="square" rtlCol="0">
              <a:spAutoFit/>
            </a:bodyPr>
            <a:lstStyle/>
            <a:p>
              <a:r>
                <a:rPr lang="en-US" sz="2800" b="1" dirty="0" smtClean="0"/>
                <a:t>Biocide</a:t>
              </a:r>
              <a:endParaRPr lang="en-US" sz="2800" b="1" dirty="0"/>
            </a:p>
          </p:txBody>
        </p:sp>
        <p:sp>
          <p:nvSpPr>
            <p:cNvPr id="19" name="TextBox 18"/>
            <p:cNvSpPr txBox="1"/>
            <p:nvPr/>
          </p:nvSpPr>
          <p:spPr>
            <a:xfrm>
              <a:off x="4545817" y="2030190"/>
              <a:ext cx="1856608" cy="584775"/>
            </a:xfrm>
            <a:prstGeom prst="rect">
              <a:avLst/>
            </a:prstGeom>
            <a:noFill/>
            <a:ln>
              <a:noFill/>
            </a:ln>
            <a:scene3d>
              <a:camera prst="isometricRightUp">
                <a:rot lat="2100000" lon="19200000" rev="0"/>
              </a:camera>
              <a:lightRig rig="threePt" dir="t"/>
            </a:scene3d>
          </p:spPr>
          <p:txBody>
            <a:bodyPr wrap="square" rtlCol="0">
              <a:spAutoFit/>
              <a:scene3d>
                <a:camera prst="isometricOffAxis1Right"/>
                <a:lightRig rig="threePt" dir="t"/>
              </a:scene3d>
            </a:bodyPr>
            <a:lstStyle/>
            <a:p>
              <a:r>
                <a:rPr lang="en-US" sz="3200" b="1" dirty="0" smtClean="0"/>
                <a:t> Hope</a:t>
              </a:r>
              <a:endParaRPr lang="en-US" sz="3200" b="1" dirty="0"/>
            </a:p>
          </p:txBody>
        </p:sp>
        <p:sp>
          <p:nvSpPr>
            <p:cNvPr id="20" name="TextBox 19"/>
            <p:cNvSpPr txBox="1"/>
            <p:nvPr/>
          </p:nvSpPr>
          <p:spPr>
            <a:xfrm>
              <a:off x="4447171" y="3204767"/>
              <a:ext cx="2031077" cy="522979"/>
            </a:xfrm>
            <a:prstGeom prst="rect">
              <a:avLst/>
            </a:prstGeom>
            <a:noFill/>
            <a:scene3d>
              <a:camera prst="isometricOffAxis2Left"/>
              <a:lightRig rig="threePt" dir="t"/>
            </a:scene3d>
          </p:spPr>
          <p:txBody>
            <a:bodyPr wrap="square" rtlCol="0">
              <a:spAutoFit/>
            </a:bodyPr>
            <a:lstStyle/>
            <a:p>
              <a:r>
                <a:rPr lang="en-US" sz="2800" b="1" dirty="0" smtClean="0"/>
                <a:t>Bleach</a:t>
              </a:r>
              <a:endParaRPr lang="en-US" sz="2800" b="1" dirty="0"/>
            </a:p>
          </p:txBody>
        </p:sp>
      </p:grpSp>
    </p:spTree>
    <p:extLst>
      <p:ext uri="{BB962C8B-B14F-4D97-AF65-F5344CB8AC3E}">
        <p14:creationId xmlns:p14="http://schemas.microsoft.com/office/powerpoint/2010/main" val="4071678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will talk about risk.</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32000" y="1958181"/>
            <a:ext cx="5080000" cy="3810000"/>
          </a:xfrm>
        </p:spPr>
      </p:pic>
    </p:spTree>
    <p:extLst>
      <p:ext uri="{BB962C8B-B14F-4D97-AF65-F5344CB8AC3E}">
        <p14:creationId xmlns:p14="http://schemas.microsoft.com/office/powerpoint/2010/main" val="456553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 will talk about IPM and safety.</a:t>
            </a:r>
            <a:endParaRPr lang="en-US" dirty="0"/>
          </a:p>
        </p:txBody>
      </p:sp>
      <p:sp>
        <p:nvSpPr>
          <p:cNvPr id="5" name="TextBox 4"/>
          <p:cNvSpPr txBox="1"/>
          <p:nvPr/>
        </p:nvSpPr>
        <p:spPr>
          <a:xfrm>
            <a:off x="1219200" y="1066800"/>
            <a:ext cx="7127272" cy="4708981"/>
          </a:xfrm>
          <a:prstGeom prst="rect">
            <a:avLst/>
          </a:prstGeom>
          <a:noFill/>
        </p:spPr>
        <p:txBody>
          <a:bodyPr wrap="none" rtlCol="0">
            <a:spAutoFit/>
          </a:bodyPr>
          <a:lstStyle/>
          <a:p>
            <a:r>
              <a:rPr lang="en-US" sz="30000" dirty="0" smtClean="0">
                <a:solidFill>
                  <a:srgbClr val="FF0000"/>
                </a:solidFill>
                <a:effectLst>
                  <a:outerShdw blurRad="38100" dist="38100" dir="2700000" algn="tl">
                    <a:srgbClr val="000000">
                      <a:alpha val="43137"/>
                    </a:srgbClr>
                  </a:outerShdw>
                </a:effectLst>
                <a:latin typeface="Franklin Gothic Heavy" pitchFamily="34" charset="0"/>
                <a:cs typeface="Aharoni" pitchFamily="2" charset="-79"/>
              </a:rPr>
              <a:t>IPM</a:t>
            </a:r>
            <a:endParaRPr lang="en-US" sz="30000" dirty="0">
              <a:solidFill>
                <a:srgbClr val="FF0000"/>
              </a:solidFill>
              <a:effectLst>
                <a:outerShdw blurRad="38100" dist="38100" dir="2700000" algn="tl">
                  <a:srgbClr val="000000">
                    <a:alpha val="43137"/>
                  </a:srgbClr>
                </a:outerShdw>
              </a:effectLst>
              <a:latin typeface="Franklin Gothic Heavy" pitchFamily="34" charset="0"/>
              <a:cs typeface="Aharoni" pitchFamily="2" charset="-79"/>
            </a:endParaRPr>
          </a:p>
        </p:txBody>
      </p:sp>
      <p:sp>
        <p:nvSpPr>
          <p:cNvPr id="6" name="Content Placeholder 5"/>
          <p:cNvSpPr>
            <a:spLocks noGrp="1"/>
          </p:cNvSpPr>
          <p:nvPr>
            <p:ph idx="1"/>
          </p:nvPr>
        </p:nvSpPr>
        <p:spPr/>
        <p:txBody>
          <a:bodyPr/>
          <a:lstStyle/>
          <a:p>
            <a:pPr marL="0" indent="0">
              <a:buNone/>
            </a:pPr>
            <a:r>
              <a:rPr lang="en-US" dirty="0" smtClean="0"/>
              <a:t>	</a:t>
            </a:r>
            <a:r>
              <a:rPr lang="en-US" dirty="0" smtClean="0">
                <a:effectLst>
                  <a:outerShdw blurRad="38100" dist="38100" dir="2700000" algn="tl">
                    <a:srgbClr val="000000">
                      <a:alpha val="43137"/>
                    </a:srgbClr>
                  </a:outerShdw>
                </a:effectLst>
              </a:rPr>
              <a:t>UNL Extension</a:t>
            </a:r>
          </a:p>
          <a:p>
            <a:endParaRPr lang="en-US" dirty="0"/>
          </a:p>
          <a:p>
            <a:endParaRPr lang="en-US" dirty="0" smtClean="0"/>
          </a:p>
          <a:p>
            <a:endParaRPr lang="en-US" dirty="0"/>
          </a:p>
          <a:p>
            <a:endParaRPr lang="en-US" dirty="0" smtClean="0"/>
          </a:p>
          <a:p>
            <a:endParaRPr lang="en-US" dirty="0"/>
          </a:p>
          <a:p>
            <a:pPr marL="0" indent="0">
              <a:buNone/>
            </a:pPr>
            <a:r>
              <a:rPr lang="en-US" dirty="0" smtClean="0"/>
              <a:t>		</a:t>
            </a:r>
            <a:r>
              <a:rPr lang="en-US" dirty="0" smtClean="0">
                <a:effectLst>
                  <a:outerShdw blurRad="38100" dist="38100" dir="2700000" algn="tl">
                    <a:srgbClr val="000000">
                      <a:alpha val="43137"/>
                    </a:srgbClr>
                  </a:outerShdw>
                </a:effectLst>
              </a:rPr>
              <a:t>Pesticide Safety Education Program</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59601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there really a need for </a:t>
            </a:r>
            <a:br>
              <a:rPr lang="en-US" dirty="0" smtClean="0"/>
            </a:br>
            <a:r>
              <a:rPr lang="en-US" dirty="0" smtClean="0"/>
              <a:t>pesticide safety </a:t>
            </a:r>
            <a:r>
              <a:rPr lang="en-US" dirty="0"/>
              <a:t>e</a:t>
            </a:r>
            <a:r>
              <a:rPr lang="en-US" dirty="0" smtClean="0"/>
              <a:t>ducation?</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447800" y="1828800"/>
            <a:ext cx="6477000" cy="4297680"/>
          </a:xfrm>
        </p:spPr>
      </p:pic>
    </p:spTree>
    <p:extLst>
      <p:ext uri="{BB962C8B-B14F-4D97-AF65-F5344CB8AC3E}">
        <p14:creationId xmlns:p14="http://schemas.microsoft.com/office/powerpoint/2010/main" val="2059815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artisticPencilGrayscale/>
                    </a14:imgEffect>
                  </a14:imgLayer>
                </a14:imgProps>
              </a:ext>
              <a:ext uri="{28A0092B-C50C-407E-A947-70E740481C1C}">
                <a14:useLocalDpi xmlns:a14="http://schemas.microsoft.com/office/drawing/2010/main" val="0"/>
              </a:ext>
            </a:extLst>
          </a:blip>
          <a:stretch>
            <a:fillRect/>
          </a:stretch>
        </p:blipFill>
        <p:spPr>
          <a:xfrm>
            <a:off x="1600200" y="-25717"/>
            <a:ext cx="5943599" cy="6909434"/>
          </a:xfrm>
          <a:prstGeom prst="rect">
            <a:avLst/>
          </a:prstGeom>
        </p:spPr>
      </p:pic>
      <p:sp>
        <p:nvSpPr>
          <p:cNvPr id="2" name="Title 1"/>
          <p:cNvSpPr>
            <a:spLocks noGrp="1"/>
          </p:cNvSpPr>
          <p:nvPr>
            <p:ph type="ctrTitle"/>
          </p:nvPr>
        </p:nvSpPr>
        <p:spPr/>
        <p:txBody>
          <a:bodyPr>
            <a:normAutofit/>
          </a:bodyPr>
          <a:lstStyle/>
          <a:p>
            <a:r>
              <a:rPr lang="en-US" sz="5400" b="1" dirty="0" smtClean="0"/>
              <a:t>Top 10 Pesticide Blunders</a:t>
            </a:r>
            <a:endParaRPr lang="en-US" sz="5400" dirty="0"/>
          </a:p>
        </p:txBody>
      </p:sp>
      <p:sp>
        <p:nvSpPr>
          <p:cNvPr id="3" name="Subtitle 2"/>
          <p:cNvSpPr>
            <a:spLocks noGrp="1"/>
          </p:cNvSpPr>
          <p:nvPr>
            <p:ph type="subTitle" idx="1"/>
          </p:nvPr>
        </p:nvSpPr>
        <p:spPr/>
        <p:txBody>
          <a:bodyPr>
            <a:normAutofit/>
          </a:bodyPr>
          <a:lstStyle/>
          <a:p>
            <a:r>
              <a:rPr lang="en-US" sz="4400" dirty="0" smtClean="0"/>
              <a:t>California</a:t>
            </a:r>
            <a:endParaRPr lang="en-US" sz="4400" dirty="0"/>
          </a:p>
        </p:txBody>
      </p:sp>
    </p:spTree>
    <p:extLst>
      <p:ext uri="{BB962C8B-B14F-4D97-AF65-F5344CB8AC3E}">
        <p14:creationId xmlns:p14="http://schemas.microsoft.com/office/powerpoint/2010/main" val="1212079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a:xfrm>
            <a:off x="312656" y="533400"/>
            <a:ext cx="8839200" cy="1066800"/>
          </a:xfrm>
        </p:spPr>
        <p:txBody>
          <a:bodyPr lIns="92075" tIns="46038" rIns="92075" bIns="46038">
            <a:noAutofit/>
          </a:bodyPr>
          <a:lstStyle/>
          <a:p>
            <a:pPr algn="l" eaLnBrk="1" hangingPunct="1"/>
            <a:r>
              <a:rPr lang="en-US" b="1" dirty="0" smtClean="0"/>
              <a:t>1. An older child sprayed an infant </a:t>
            </a:r>
            <a:br>
              <a:rPr lang="en-US" b="1" dirty="0" smtClean="0"/>
            </a:br>
            <a:r>
              <a:rPr lang="en-US" b="1" dirty="0" smtClean="0"/>
              <a:t>     with pesticide.</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7800" y="2057400"/>
            <a:ext cx="5689203" cy="4278282"/>
          </a:xfrm>
          <a:prstGeom prst="rect">
            <a:avLst/>
          </a:prstGeom>
          <a:ln>
            <a:noFill/>
          </a:ln>
          <a:effectLst>
            <a:softEdge rad="112500"/>
          </a:effectLst>
        </p:spPr>
      </p:pic>
    </p:spTree>
    <p:custDataLst>
      <p:tags r:id="rId1"/>
    </p:custDataLst>
    <p:extLst>
      <p:ext uri="{BB962C8B-B14F-4D97-AF65-F5344CB8AC3E}">
        <p14:creationId xmlns:p14="http://schemas.microsoft.com/office/powerpoint/2010/main" val="4168710380"/>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TotalTime>
  <Words>1191</Words>
  <Application>Microsoft Office PowerPoint</Application>
  <PresentationFormat>On-screen Show (4:3)</PresentationFormat>
  <Paragraphs>168</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Pesticide Education</vt:lpstr>
      <vt:lpstr>What do you do or hope to do  as a Master Gardener?</vt:lpstr>
      <vt:lpstr>My challenge is to keep your attention.</vt:lpstr>
      <vt:lpstr>We will not cover selecting the right pesticide or the right dose.</vt:lpstr>
      <vt:lpstr>We will talk about risk.</vt:lpstr>
      <vt:lpstr>We will talk about IPM and safety.</vt:lpstr>
      <vt:lpstr>Is there really a need for  pesticide safety education?</vt:lpstr>
      <vt:lpstr>Top 10 Pesticide Blunders</vt:lpstr>
      <vt:lpstr>1. An older child sprayed an infant       with pesticide.</vt:lpstr>
      <vt:lpstr>Why did this happen?</vt:lpstr>
      <vt:lpstr>2. Resident applied aluminum phosphide pellets to a squirrel hole next to garage, then added water. </vt:lpstr>
      <vt:lpstr>Why did this happen?</vt:lpstr>
      <vt:lpstr>3. A man drank alcohol  while spraying a pesticide on plants in his yard on a hot day. </vt:lpstr>
      <vt:lpstr>Why did this happen?</vt:lpstr>
      <vt:lpstr>4. A man went to shower and saw ants in the bathroom. </vt:lpstr>
      <vt:lpstr>Why did this happen?</vt:lpstr>
      <vt:lpstr>5. Late at night a woman found and drank from a soft drink bottle in her shed.</vt:lpstr>
      <vt:lpstr>Why did this happen?</vt:lpstr>
      <vt:lpstr>6. A man wanted to borrow bleach, and the neighbor offered the whole bottle.</vt:lpstr>
      <vt:lpstr>Why did this happen?</vt:lpstr>
      <vt:lpstr>7. A man bought a granular insecticide to kill rats. </vt:lpstr>
      <vt:lpstr>Why did this happen?</vt:lpstr>
      <vt:lpstr>8. A resident didn’t read the label on an aerosol insecticide. </vt:lpstr>
      <vt:lpstr>Why did this happen?</vt:lpstr>
      <vt:lpstr>9. A man sprayed his barbecue grill heavily for ants. </vt:lpstr>
      <vt:lpstr>Why did this happen?</vt:lpstr>
      <vt:lpstr>10. A man took a bathroom break while spraying for ants. </vt:lpstr>
      <vt:lpstr>Why did this happen?</vt:lpstr>
      <vt:lpstr>What can we learn from these?</vt:lpstr>
      <vt:lpstr>What can we learn from these?</vt:lpstr>
      <vt:lpstr>What can we learn from these?</vt:lpstr>
      <vt:lpstr>What can we learn from these?</vt:lpstr>
      <vt:lpstr>What can we learn from these?</vt:lpstr>
    </vt:vector>
  </TitlesOfParts>
  <Company>UNL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Pesticide Education</dc:title>
  <dc:creator>Janet Hygnstrom</dc:creator>
  <cp:lastModifiedBy>Jan Hygnstrom</cp:lastModifiedBy>
  <cp:revision>52</cp:revision>
  <cp:lastPrinted>2012-03-18T21:15:18Z</cp:lastPrinted>
  <dcterms:created xsi:type="dcterms:W3CDTF">2012-03-07T16:35:19Z</dcterms:created>
  <dcterms:modified xsi:type="dcterms:W3CDTF">2012-12-13T16:48:57Z</dcterms:modified>
</cp:coreProperties>
</file>