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3.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60" r:id="rId2"/>
    <p:sldId id="261" r:id="rId3"/>
    <p:sldId id="314" r:id="rId4"/>
    <p:sldId id="315" r:id="rId5"/>
    <p:sldId id="316" r:id="rId6"/>
    <p:sldId id="317" r:id="rId7"/>
    <p:sldId id="318" r:id="rId8"/>
    <p:sldId id="331" r:id="rId9"/>
    <p:sldId id="332" r:id="rId10"/>
    <p:sldId id="333" r:id="rId11"/>
    <p:sldId id="320" r:id="rId12"/>
    <p:sldId id="321" r:id="rId13"/>
    <p:sldId id="322" r:id="rId14"/>
    <p:sldId id="323" r:id="rId15"/>
    <p:sldId id="325" r:id="rId16"/>
    <p:sldId id="324" r:id="rId17"/>
    <p:sldId id="262" r:id="rId18"/>
    <p:sldId id="264" r:id="rId19"/>
    <p:sldId id="265" r:id="rId20"/>
    <p:sldId id="269" r:id="rId21"/>
    <p:sldId id="312" r:id="rId22"/>
    <p:sldId id="336" r:id="rId23"/>
    <p:sldId id="337" r:id="rId24"/>
    <p:sldId id="334" r:id="rId25"/>
    <p:sldId id="339" r:id="rId26"/>
    <p:sldId id="338" r:id="rId27"/>
    <p:sldId id="335" r:id="rId28"/>
    <p:sldId id="340" r:id="rId29"/>
    <p:sldId id="341" r:id="rId30"/>
    <p:sldId id="342" r:id="rId31"/>
    <p:sldId id="313" r:id="rId32"/>
    <p:sldId id="343" r:id="rId33"/>
    <p:sldId id="311" r:id="rId34"/>
    <p:sldId id="274" r:id="rId35"/>
    <p:sldId id="326" r:id="rId36"/>
    <p:sldId id="270" r:id="rId37"/>
    <p:sldId id="272" r:id="rId38"/>
    <p:sldId id="278" r:id="rId39"/>
    <p:sldId id="280" r:id="rId40"/>
    <p:sldId id="279" r:id="rId41"/>
    <p:sldId id="281" r:id="rId42"/>
    <p:sldId id="282" r:id="rId43"/>
    <p:sldId id="293" r:id="rId44"/>
    <p:sldId id="294" r:id="rId45"/>
    <p:sldId id="299" r:id="rId46"/>
    <p:sldId id="300" r:id="rId47"/>
    <p:sldId id="301" r:id="rId48"/>
    <p:sldId id="345" r:id="rId49"/>
    <p:sldId id="302" r:id="rId50"/>
    <p:sldId id="303" r:id="rId51"/>
    <p:sldId id="344" r:id="rId52"/>
    <p:sldId id="304" r:id="rId53"/>
    <p:sldId id="328" r:id="rId54"/>
    <p:sldId id="329" r:id="rId55"/>
    <p:sldId id="310" r:id="rId56"/>
    <p:sldId id="307" r:id="rId57"/>
    <p:sldId id="309" r:id="rId58"/>
    <p:sldId id="291" r:id="rId59"/>
  </p:sldIdLst>
  <p:sldSz cx="9144000" cy="6858000" type="screen4x3"/>
  <p:notesSz cx="7077075" cy="9004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49002" autoAdjust="0"/>
  </p:normalViewPr>
  <p:slideViewPr>
    <p:cSldViewPr>
      <p:cViewPr varScale="1">
        <p:scale>
          <a:sx n="53" d="100"/>
          <a:sy n="53" d="100"/>
        </p:scale>
        <p:origin x="-2574" y="-96"/>
      </p:cViewPr>
      <p:guideLst>
        <p:guide orient="horz" pos="2160"/>
        <p:guide pos="2880"/>
      </p:guideLst>
    </p:cSldViewPr>
  </p:slideViewPr>
  <p:notesTextViewPr>
    <p:cViewPr>
      <p:scale>
        <a:sx n="1" d="1"/>
        <a:sy n="1" d="1"/>
      </p:scale>
      <p:origin x="0" y="0"/>
    </p:cViewPr>
  </p:notesTextViewPr>
  <p:sorterViewPr>
    <p:cViewPr>
      <p:scale>
        <a:sx n="100" d="100"/>
        <a:sy n="100" d="100"/>
      </p:scale>
      <p:origin x="0" y="337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0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50215"/>
          </a:xfrm>
          <a:prstGeom prst="rect">
            <a:avLst/>
          </a:prstGeom>
        </p:spPr>
        <p:txBody>
          <a:bodyPr vert="horz" lIns="91440" tIns="45720" rIns="91440" bIns="45720" rtlCol="0"/>
          <a:lstStyle>
            <a:lvl1pPr algn="r">
              <a:defRPr sz="1200"/>
            </a:lvl1pPr>
          </a:lstStyle>
          <a:p>
            <a:fld id="{53FDCA13-6DB0-4D07-8E98-94B5BA7A77F8}" type="datetimeFigureOut">
              <a:rPr lang="en-US" smtClean="0"/>
              <a:t>12/13/2012</a:t>
            </a:fld>
            <a:endParaRPr lang="en-US"/>
          </a:p>
        </p:txBody>
      </p:sp>
      <p:sp>
        <p:nvSpPr>
          <p:cNvPr id="4" name="Slide Image Placeholder 3"/>
          <p:cNvSpPr>
            <a:spLocks noGrp="1" noRot="1" noChangeAspect="1"/>
          </p:cNvSpPr>
          <p:nvPr>
            <p:ph type="sldImg" idx="2"/>
          </p:nvPr>
        </p:nvSpPr>
        <p:spPr>
          <a:xfrm>
            <a:off x="1287463" y="674688"/>
            <a:ext cx="4502150" cy="33766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277043"/>
            <a:ext cx="5661660" cy="405193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52523"/>
            <a:ext cx="3066733" cy="45021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52523"/>
            <a:ext cx="3066733" cy="450215"/>
          </a:xfrm>
          <a:prstGeom prst="rect">
            <a:avLst/>
          </a:prstGeom>
        </p:spPr>
        <p:txBody>
          <a:bodyPr vert="horz" lIns="91440" tIns="45720" rIns="91440" bIns="45720" rtlCol="0" anchor="b"/>
          <a:lstStyle>
            <a:lvl1pPr algn="r">
              <a:defRPr sz="1200"/>
            </a:lvl1pPr>
          </a:lstStyle>
          <a:p>
            <a:fld id="{72E1F106-9170-4D97-A455-884C7BE2ED71}" type="slidenum">
              <a:rPr lang="en-US" smtClean="0"/>
              <a:t>‹#›</a:t>
            </a:fld>
            <a:endParaRPr lang="en-US"/>
          </a:p>
        </p:txBody>
      </p:sp>
    </p:spTree>
    <p:extLst>
      <p:ext uri="{BB962C8B-B14F-4D97-AF65-F5344CB8AC3E}">
        <p14:creationId xmlns:p14="http://schemas.microsoft.com/office/powerpoint/2010/main" val="1511478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Chlorpyrifo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People don’t consider risk when they buy and use pesticides.</a:t>
            </a:r>
            <a:r>
              <a:rPr lang="en-US" baseline="0" dirty="0" smtClean="0"/>
              <a:t> </a:t>
            </a:r>
            <a:r>
              <a:rPr lang="en-US" dirty="0" smtClean="0"/>
              <a:t>I really believe that people take pesticides</a:t>
            </a:r>
            <a:r>
              <a:rPr lang="en-US" baseline="0" dirty="0" smtClean="0"/>
              <a:t> lightly, too lightly. I’m guilty of that. We’ll cover risk in the next half hour. I think it’s really important that you, as Master Gardeners, can educate about safe use, and especially demonstrate through your actions.</a:t>
            </a:r>
            <a:endParaRPr lang="en-US" dirty="0" smtClean="0"/>
          </a:p>
          <a:p>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1</a:t>
            </a:fld>
            <a:endParaRPr lang="en-US"/>
          </a:p>
        </p:txBody>
      </p:sp>
    </p:spTree>
    <p:extLst>
      <p:ext uri="{BB962C8B-B14F-4D97-AF65-F5344CB8AC3E}">
        <p14:creationId xmlns:p14="http://schemas.microsoft.com/office/powerpoint/2010/main" val="34898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Rotenone registrants requested voluntarily cancellation of all livestock, residential, and home owner uses, domestic pet uses, and all other uses except for </a:t>
            </a:r>
            <a:r>
              <a:rPr lang="en-US" sz="1200" b="0" i="0" u="none" strike="noStrike" kern="1200" baseline="0" dirty="0" err="1" smtClean="0">
                <a:solidFill>
                  <a:schemeClr val="tx1"/>
                </a:solidFill>
                <a:latin typeface="+mn-lt"/>
                <a:ea typeface="+mn-ea"/>
                <a:cs typeface="+mn-cs"/>
              </a:rPr>
              <a:t>piscicide</a:t>
            </a:r>
            <a:r>
              <a:rPr lang="en-US" sz="1200" b="0" i="0" u="none" strike="noStrike" kern="1200" baseline="0" dirty="0" smtClean="0">
                <a:solidFill>
                  <a:schemeClr val="tx1"/>
                </a:solidFill>
                <a:latin typeface="+mn-lt"/>
                <a:ea typeface="+mn-ea"/>
                <a:cs typeface="+mn-cs"/>
              </a:rPr>
              <a:t> uses in 2006. Rotenone is an RUP only allowed for use as a </a:t>
            </a:r>
            <a:r>
              <a:rPr lang="en-US" sz="1200" b="0" i="0" u="none" strike="noStrike" kern="1200" baseline="0" dirty="0" err="1" smtClean="0">
                <a:solidFill>
                  <a:schemeClr val="tx1"/>
                </a:solidFill>
                <a:latin typeface="+mn-lt"/>
                <a:ea typeface="+mn-ea"/>
                <a:cs typeface="+mn-cs"/>
              </a:rPr>
              <a:t>piscicide</a:t>
            </a:r>
            <a:r>
              <a:rPr lang="en-US" sz="1200" b="0" i="0" u="none" strike="noStrike" kern="1200" baseline="0" dirty="0" smtClean="0">
                <a:solidFill>
                  <a:schemeClr val="tx1"/>
                </a:solidFill>
                <a:latin typeface="+mn-lt"/>
                <a:ea typeface="+mn-ea"/>
                <a:cs typeface="+mn-cs"/>
              </a:rPr>
              <a:t>. Rotenone had registered uses for dust products in agricultural and residential settings which were of particular concern for inhalation exposure. All non-RUP agricultural and residential uses, and all food uses were voluntarily cancelled in 2006.</a:t>
            </a:r>
          </a:p>
          <a:p>
            <a:endParaRPr lang="en-US" sz="1200" b="0" i="0" u="none" strike="noStrike" kern="1200" baseline="0" dirty="0" smtClean="0">
              <a:solidFill>
                <a:schemeClr val="tx1"/>
              </a:solidFill>
              <a:latin typeface="+mn-lt"/>
              <a:ea typeface="+mn-ea"/>
              <a:cs typeface="+mn-cs"/>
            </a:endParaRPr>
          </a:p>
          <a:p>
            <a:pPr lvl="1"/>
            <a:r>
              <a:rPr lang="en-US" dirty="0" smtClean="0"/>
              <a:t>Dust</a:t>
            </a:r>
          </a:p>
          <a:p>
            <a:pPr lvl="1"/>
            <a:r>
              <a:rPr lang="en-US" dirty="0" smtClean="0"/>
              <a:t>Biodegrades in a few days</a:t>
            </a:r>
          </a:p>
          <a:p>
            <a:pPr lvl="1"/>
            <a:r>
              <a:rPr lang="en-US" dirty="0" smtClean="0"/>
              <a:t>Colorado potato beetles, cucumber beetles, </a:t>
            </a:r>
            <a:br>
              <a:rPr lang="en-US" dirty="0" smtClean="0"/>
            </a:br>
            <a:r>
              <a:rPr lang="en-US" dirty="0" smtClean="0"/>
              <a:t>flea beetles, cabbage worms</a:t>
            </a:r>
          </a:p>
          <a:p>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10</a:t>
            </a:fld>
            <a:endParaRPr lang="en-US"/>
          </a:p>
        </p:txBody>
      </p:sp>
    </p:spTree>
    <p:extLst>
      <p:ext uri="{BB962C8B-B14F-4D97-AF65-F5344CB8AC3E}">
        <p14:creationId xmlns:p14="http://schemas.microsoft.com/office/powerpoint/2010/main" val="3952818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remember</a:t>
            </a:r>
            <a:r>
              <a:rPr lang="en-US" baseline="0" dirty="0" smtClean="0"/>
              <a:t> that natural or organic can be dangerous. I’d especially be carefully of using pesticides brought in from other countries to be sold dirt cheap. They do not always have the inspection processes we do for quality control in the US, and in some cases have inaccurately labeled products. </a:t>
            </a:r>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11</a:t>
            </a:fld>
            <a:endParaRPr lang="en-US"/>
          </a:p>
        </p:txBody>
      </p:sp>
    </p:spTree>
    <p:extLst>
      <p:ext uri="{BB962C8B-B14F-4D97-AF65-F5344CB8AC3E}">
        <p14:creationId xmlns:p14="http://schemas.microsoft.com/office/powerpoint/2010/main" val="1166341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Lethal dose 50 is the dose that will kill 50% of a population. Rats</a:t>
            </a:r>
            <a:r>
              <a:rPr lang="en-US" baseline="0" dirty="0" smtClean="0"/>
              <a:t> are often used to test LD50.</a:t>
            </a:r>
            <a:endParaRPr lang="en-US" dirty="0" smtClean="0"/>
          </a:p>
          <a:p>
            <a:endParaRPr lang="en-US" dirty="0" smtClean="0"/>
          </a:p>
          <a:p>
            <a:r>
              <a:rPr lang="en-US" dirty="0" smtClean="0"/>
              <a:t>Given in mg/kg </a:t>
            </a:r>
          </a:p>
          <a:p>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12</a:t>
            </a:fld>
            <a:endParaRPr lang="en-US"/>
          </a:p>
        </p:txBody>
      </p:sp>
    </p:spTree>
    <p:extLst>
      <p:ext uri="{BB962C8B-B14F-4D97-AF65-F5344CB8AC3E}">
        <p14:creationId xmlns:p14="http://schemas.microsoft.com/office/powerpoint/2010/main" val="1644086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13</a:t>
            </a:fld>
            <a:endParaRPr lang="en-US"/>
          </a:p>
        </p:txBody>
      </p:sp>
    </p:spTree>
    <p:extLst>
      <p:ext uri="{BB962C8B-B14F-4D97-AF65-F5344CB8AC3E}">
        <p14:creationId xmlns:p14="http://schemas.microsoft.com/office/powerpoint/2010/main" val="3769366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1F106-9170-4D97-A455-884C7BE2ED71}" type="slidenum">
              <a:rPr lang="en-US" smtClean="0"/>
              <a:t>14</a:t>
            </a:fld>
            <a:endParaRPr lang="en-US"/>
          </a:p>
        </p:txBody>
      </p:sp>
    </p:spTree>
    <p:extLst>
      <p:ext uri="{BB962C8B-B14F-4D97-AF65-F5344CB8AC3E}">
        <p14:creationId xmlns:p14="http://schemas.microsoft.com/office/powerpoint/2010/main" val="1663221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15</a:t>
            </a:fld>
            <a:endParaRPr lang="en-US"/>
          </a:p>
        </p:txBody>
      </p:sp>
    </p:spTree>
    <p:extLst>
      <p:ext uri="{BB962C8B-B14F-4D97-AF65-F5344CB8AC3E}">
        <p14:creationId xmlns:p14="http://schemas.microsoft.com/office/powerpoint/2010/main" val="819618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First of all, let’s address the nature or toxicity of specific chemicals.  This is a list of some common chemicals, both natural and man-made, which have different toxicities.  As you can see by the arrows to the left, they range from least toxic at the top to most toxic at the bottom.  In the case for each of these chemicals, their relative toxicity is compared in a standard manner based on the oral LD 50 in test rats, which is the dose of the chemical that is required to kill 50% of the rats in a specified amount of time.</a:t>
            </a:r>
          </a:p>
          <a:p>
            <a:r>
              <a:rPr lang="en-US" dirty="0" smtClean="0"/>
              <a:t>     You can see from the list that things such as table sugar, ethyl alcohol (the kind found in beer, wine and liquor), and even aspirin, a substance commonly used as a “remedy”, are toxic depending on the amount or dose received.</a:t>
            </a:r>
          </a:p>
          <a:p>
            <a:r>
              <a:rPr lang="en-US" dirty="0" smtClean="0"/>
              <a:t>     For some of the common use pesticides such as Roundup, </a:t>
            </a:r>
            <a:r>
              <a:rPr lang="en-US" dirty="0" err="1" smtClean="0"/>
              <a:t>Malathion</a:t>
            </a:r>
            <a:r>
              <a:rPr lang="en-US" dirty="0" smtClean="0"/>
              <a:t>, </a:t>
            </a:r>
            <a:r>
              <a:rPr lang="en-US" dirty="0" err="1" smtClean="0"/>
              <a:t>Ridomil</a:t>
            </a:r>
            <a:r>
              <a:rPr lang="en-US" dirty="0" smtClean="0"/>
              <a:t>, and </a:t>
            </a:r>
            <a:r>
              <a:rPr lang="en-US" dirty="0" err="1" smtClean="0"/>
              <a:t>Temik</a:t>
            </a:r>
            <a:r>
              <a:rPr lang="en-US" dirty="0" smtClean="0"/>
              <a:t>, we have listed for you on the right side of the table the U.S. Environmental Protection Agency’s Signal Word, which corresponds to the level of toxicity for the chemical.  The signal words are caution, warning, and danger; caution signifies the least toxic and danger signifies the most toxic.  The EPA mandates that the signal word is clearly printed on the pesticide label.</a:t>
            </a:r>
          </a:p>
          <a:p>
            <a:endParaRPr lang="en-US" dirty="0"/>
          </a:p>
        </p:txBody>
      </p:sp>
      <p:sp>
        <p:nvSpPr>
          <p:cNvPr id="4" name="Slide Number Placeholder 3"/>
          <p:cNvSpPr>
            <a:spLocks noGrp="1"/>
          </p:cNvSpPr>
          <p:nvPr>
            <p:ph type="sldNum" sz="quarter" idx="10"/>
          </p:nvPr>
        </p:nvSpPr>
        <p:spPr/>
        <p:txBody>
          <a:bodyPr/>
          <a:lstStyle/>
          <a:p>
            <a:fld id="{3B6EC3B1-8716-4D96-904D-21E9CC86F914}" type="slidenum">
              <a:rPr lang="en-US" smtClean="0"/>
              <a:t>16</a:t>
            </a:fld>
            <a:endParaRPr lang="en-US"/>
          </a:p>
        </p:txBody>
      </p:sp>
    </p:spTree>
    <p:extLst>
      <p:ext uri="{BB962C8B-B14F-4D97-AF65-F5344CB8AC3E}">
        <p14:creationId xmlns:p14="http://schemas.microsoft.com/office/powerpoint/2010/main" val="1779988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are some ways we can reduce risk? When thinking about toxicity…</a:t>
            </a:r>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17</a:t>
            </a:fld>
            <a:endParaRPr lang="en-US"/>
          </a:p>
        </p:txBody>
      </p:sp>
    </p:spTree>
    <p:extLst>
      <p:ext uri="{BB962C8B-B14F-4D97-AF65-F5344CB8AC3E}">
        <p14:creationId xmlns:p14="http://schemas.microsoft.com/office/powerpoint/2010/main" val="827408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label and check for</a:t>
            </a:r>
            <a:r>
              <a:rPr lang="en-US" baseline="0" dirty="0" smtClean="0"/>
              <a:t> the signal words of Caution, Warning, and Danger. Which is the least hazardous? Caution.</a:t>
            </a:r>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18</a:t>
            </a:fld>
            <a:endParaRPr lang="en-US"/>
          </a:p>
        </p:txBody>
      </p:sp>
    </p:spTree>
    <p:extLst>
      <p:ext uri="{BB962C8B-B14F-4D97-AF65-F5344CB8AC3E}">
        <p14:creationId xmlns:p14="http://schemas.microsoft.com/office/powerpoint/2010/main" val="1373226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purchasing,</a:t>
            </a:r>
            <a:r>
              <a:rPr lang="en-US" baseline="0" dirty="0" smtClean="0"/>
              <a:t> look at the label to see if it is labeled for the pest and crop.</a:t>
            </a:r>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19</a:t>
            </a:fld>
            <a:endParaRPr lang="en-US"/>
          </a:p>
        </p:txBody>
      </p:sp>
    </p:spTree>
    <p:extLst>
      <p:ext uri="{BB962C8B-B14F-4D97-AF65-F5344CB8AC3E}">
        <p14:creationId xmlns:p14="http://schemas.microsoft.com/office/powerpoint/2010/main" val="1195673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look at this formula a little more closely. Frankly,</a:t>
            </a:r>
            <a:r>
              <a:rPr lang="en-US" baseline="0" dirty="0" smtClean="0"/>
              <a:t> it is something I haven’t thought about, and I need to make it automatic. </a:t>
            </a:r>
          </a:p>
          <a:p>
            <a:r>
              <a:rPr lang="en-US" baseline="0" dirty="0" smtClean="0"/>
              <a:t>Risk is the potential or probability that something bad will happen. We’ll talk about the interplay between Toxicity and Exposure when thinking about pesticides.</a:t>
            </a:r>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2</a:t>
            </a:fld>
            <a:endParaRPr lang="en-US"/>
          </a:p>
        </p:txBody>
      </p:sp>
    </p:spTree>
    <p:extLst>
      <p:ext uri="{BB962C8B-B14F-4D97-AF65-F5344CB8AC3E}">
        <p14:creationId xmlns:p14="http://schemas.microsoft.com/office/powerpoint/2010/main" val="2814701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review</a:t>
            </a:r>
            <a:r>
              <a:rPr lang="en-US" baseline="0" dirty="0" smtClean="0"/>
              <a:t> formulations.</a:t>
            </a:r>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20</a:t>
            </a:fld>
            <a:endParaRPr lang="en-US"/>
          </a:p>
        </p:txBody>
      </p:sp>
    </p:spTree>
    <p:extLst>
      <p:ext uri="{BB962C8B-B14F-4D97-AF65-F5344CB8AC3E}">
        <p14:creationId xmlns:p14="http://schemas.microsoft.com/office/powerpoint/2010/main" val="1691872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solids are ready-to-use dusts, granules, or baits. </a:t>
            </a:r>
          </a:p>
          <a:p>
            <a:endParaRPr lang="en-US" dirty="0" smtClean="0"/>
          </a:p>
          <a:p>
            <a:r>
              <a:rPr lang="en-US" sz="1200" b="0" i="0" u="none" strike="noStrike" kern="1200" baseline="0" dirty="0" smtClean="0">
                <a:solidFill>
                  <a:schemeClr val="tx1"/>
                </a:solidFill>
                <a:latin typeface="+mn-lt"/>
                <a:ea typeface="+mn-ea"/>
                <a:cs typeface="+mn-cs"/>
              </a:rPr>
              <a:t>Dusts can provide excellent coverage, but the small particle size creates an inhalation and drift hazard.</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2E1F106-9170-4D97-A455-884C7BE2ED71}" type="slidenum">
              <a:rPr lang="en-US" smtClean="0"/>
              <a:t>21</a:t>
            </a:fld>
            <a:endParaRPr lang="en-US"/>
          </a:p>
        </p:txBody>
      </p:sp>
    </p:spTree>
    <p:extLst>
      <p:ext uri="{BB962C8B-B14F-4D97-AF65-F5344CB8AC3E}">
        <p14:creationId xmlns:p14="http://schemas.microsoft.com/office/powerpoint/2010/main" val="3123989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Granules are applied dry and usually are intended for soil applications where their weight carries them through foliage to the ground below. The larger particle size of granules reduces the chance for drift. There is also a reduced inhalation hazard, but there still may be some fine particles . In addition, granules have a low dermal hazard. Granules also may have to be incorporated into the soil to work. They may be attractive to </a:t>
            </a:r>
            <a:r>
              <a:rPr lang="en-US" sz="1200" b="0" i="0" u="none" strike="noStrike" kern="1200" baseline="0" dirty="0" err="1" smtClean="0">
                <a:solidFill>
                  <a:schemeClr val="tx1"/>
                </a:solidFill>
                <a:latin typeface="+mn-lt"/>
                <a:ea typeface="+mn-ea"/>
                <a:cs typeface="+mn-cs"/>
              </a:rPr>
              <a:t>nontarget</a:t>
            </a:r>
            <a:r>
              <a:rPr lang="en-US" sz="1200" b="0" i="0" u="none" strike="noStrike" kern="1200" baseline="0" dirty="0" smtClean="0">
                <a:solidFill>
                  <a:schemeClr val="tx1"/>
                </a:solidFill>
                <a:latin typeface="+mn-lt"/>
                <a:ea typeface="+mn-ea"/>
                <a:cs typeface="+mn-cs"/>
              </a:rPr>
              <a:t> organisms such as birds.</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22</a:t>
            </a:fld>
            <a:endParaRPr lang="en-US"/>
          </a:p>
        </p:txBody>
      </p:sp>
    </p:spTree>
    <p:extLst>
      <p:ext uri="{BB962C8B-B14F-4D97-AF65-F5344CB8AC3E}">
        <p14:creationId xmlns:p14="http://schemas.microsoft.com/office/powerpoint/2010/main" val="3123989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Pellets are typically used in spot applications. Pelleted formulations provide a high degree of safety to the applicator. They do have the potential to roll on steep slopes and thereby harm </a:t>
            </a:r>
            <a:r>
              <a:rPr lang="en-US" sz="1200" b="0" i="0" u="none" strike="noStrike" kern="1200" baseline="0" dirty="0" err="1" smtClean="0">
                <a:solidFill>
                  <a:schemeClr val="tx1"/>
                </a:solidFill>
                <a:latin typeface="+mn-lt"/>
                <a:ea typeface="+mn-ea"/>
                <a:cs typeface="+mn-cs"/>
              </a:rPr>
              <a:t>nontarget</a:t>
            </a:r>
            <a:r>
              <a:rPr lang="en-US" sz="1200" b="0" i="0" u="none" strike="noStrike" kern="1200" baseline="0" dirty="0" smtClean="0">
                <a:solidFill>
                  <a:schemeClr val="tx1"/>
                </a:solidFill>
                <a:latin typeface="+mn-lt"/>
                <a:ea typeface="+mn-ea"/>
                <a:cs typeface="+mn-cs"/>
              </a:rPr>
              <a:t> vegetation or contaminate surface water.</a:t>
            </a:r>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23</a:t>
            </a:fld>
            <a:endParaRPr lang="en-US"/>
          </a:p>
        </p:txBody>
      </p:sp>
    </p:spTree>
    <p:extLst>
      <p:ext uri="{BB962C8B-B14F-4D97-AF65-F5344CB8AC3E}">
        <p14:creationId xmlns:p14="http://schemas.microsoft.com/office/powerpoint/2010/main" val="3123989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Wettable</a:t>
            </a:r>
            <a:r>
              <a:rPr lang="en-US" sz="1200" b="0" i="0" u="none" strike="noStrike" kern="1200" baseline="0" dirty="0" smtClean="0">
                <a:solidFill>
                  <a:schemeClr val="tx1"/>
                </a:solidFill>
                <a:latin typeface="+mn-lt"/>
                <a:ea typeface="+mn-ea"/>
                <a:cs typeface="+mn-cs"/>
              </a:rPr>
              <a:t> powders are fine mineral clays, to which an active ingredient is </a:t>
            </a:r>
            <a:r>
              <a:rPr lang="en-US" sz="1200" b="0" i="0" u="none" strike="noStrike" kern="1200" baseline="0" dirty="0" err="1" smtClean="0">
                <a:solidFill>
                  <a:schemeClr val="tx1"/>
                </a:solidFill>
                <a:latin typeface="+mn-lt"/>
                <a:ea typeface="+mn-ea"/>
                <a:cs typeface="+mn-cs"/>
              </a:rPr>
              <a:t>sorbed</a:t>
            </a:r>
            <a:r>
              <a:rPr lang="en-US" sz="1200" b="0" i="0" u="none" strike="noStrike" kern="1200" baseline="0" dirty="0" smtClean="0">
                <a:solidFill>
                  <a:schemeClr val="tx1"/>
                </a:solidFill>
                <a:latin typeface="+mn-lt"/>
                <a:ea typeface="+mn-ea"/>
                <a:cs typeface="+mn-cs"/>
              </a:rPr>
              <a:t>. It is diluted with water and applied as a liquid spray. </a:t>
            </a:r>
            <a:r>
              <a:rPr lang="en-US" sz="1200" b="0" i="0" u="none" strike="noStrike" kern="1200" baseline="0" dirty="0" err="1" smtClean="0">
                <a:solidFill>
                  <a:schemeClr val="tx1"/>
                </a:solidFill>
                <a:latin typeface="+mn-lt"/>
                <a:ea typeface="+mn-ea"/>
                <a:cs typeface="+mn-cs"/>
              </a:rPr>
              <a:t>Wettable</a:t>
            </a:r>
            <a:r>
              <a:rPr lang="en-US" sz="1200" b="0" i="0" u="none" strike="noStrike" kern="1200" baseline="0" dirty="0" smtClean="0">
                <a:solidFill>
                  <a:schemeClr val="tx1"/>
                </a:solidFill>
                <a:latin typeface="+mn-lt"/>
                <a:ea typeface="+mn-ea"/>
                <a:cs typeface="+mn-cs"/>
              </a:rPr>
              <a:t> powders pose a lower dermal hazard in comparison to liquid formulations. This formulation can present an inhalation hazard to the applicator during mixing because of the powdery nature of the particles. As they form a suspension, they require agitation to prevent settling out.</a:t>
            </a:r>
          </a:p>
        </p:txBody>
      </p:sp>
      <p:sp>
        <p:nvSpPr>
          <p:cNvPr id="4" name="Slide Number Placeholder 3"/>
          <p:cNvSpPr>
            <a:spLocks noGrp="1"/>
          </p:cNvSpPr>
          <p:nvPr>
            <p:ph type="sldNum" sz="quarter" idx="10"/>
          </p:nvPr>
        </p:nvSpPr>
        <p:spPr/>
        <p:txBody>
          <a:bodyPr/>
          <a:lstStyle/>
          <a:p>
            <a:fld id="{72E1F106-9170-4D97-A455-884C7BE2ED71}" type="slidenum">
              <a:rPr lang="en-US" smtClean="0"/>
              <a:t>24</a:t>
            </a:fld>
            <a:endParaRPr lang="en-US"/>
          </a:p>
        </p:txBody>
      </p:sp>
    </p:spTree>
    <p:extLst>
      <p:ext uri="{BB962C8B-B14F-4D97-AF65-F5344CB8AC3E}">
        <p14:creationId xmlns:p14="http://schemas.microsoft.com/office/powerpoint/2010/main" val="3123989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During the mixing process, dry </a:t>
            </a:r>
            <a:r>
              <a:rPr lang="en-US" sz="1200" b="0" i="0" u="none" strike="noStrike" kern="1200" baseline="0" dirty="0" err="1" smtClean="0">
                <a:solidFill>
                  <a:schemeClr val="tx1"/>
                </a:solidFill>
                <a:latin typeface="+mn-lt"/>
                <a:ea typeface="+mn-ea"/>
                <a:cs typeface="+mn-cs"/>
              </a:rPr>
              <a:t>flowables</a:t>
            </a:r>
            <a:r>
              <a:rPr lang="en-US" sz="1200" b="0" i="0" u="none" strike="noStrike" kern="1200" baseline="0" dirty="0" smtClean="0">
                <a:solidFill>
                  <a:schemeClr val="tx1"/>
                </a:solidFill>
                <a:latin typeface="+mn-lt"/>
                <a:ea typeface="+mn-ea"/>
                <a:cs typeface="+mn-cs"/>
              </a:rPr>
              <a:t> pour more easily from the container and, because of their larger particle size, reduce inhalation hazard to the applicator.</a:t>
            </a:r>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25</a:t>
            </a:fld>
            <a:endParaRPr lang="en-US"/>
          </a:p>
        </p:txBody>
      </p:sp>
    </p:spTree>
    <p:extLst>
      <p:ext uri="{BB962C8B-B14F-4D97-AF65-F5344CB8AC3E}">
        <p14:creationId xmlns:p14="http://schemas.microsoft.com/office/powerpoint/2010/main" val="3123989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Soluble powders are not common because few solid active ingredients are soluble in water.  Those that are formulated as soluble powders are mixed with water in the spray tank, where they dissolve and form a true solution prior to spraying. Soluble powders provide most of the same benefits as </a:t>
            </a:r>
            <a:r>
              <a:rPr lang="en-US" sz="1200" b="0" i="0" u="none" strike="noStrike" kern="1200" baseline="0" dirty="0" err="1" smtClean="0">
                <a:solidFill>
                  <a:schemeClr val="tx1"/>
                </a:solidFill>
                <a:latin typeface="+mn-lt"/>
                <a:ea typeface="+mn-ea"/>
                <a:cs typeface="+mn-cs"/>
              </a:rPr>
              <a:t>wettable</a:t>
            </a:r>
            <a:r>
              <a:rPr lang="en-US" sz="1200" b="0" i="0" u="none" strike="noStrike" kern="1200" baseline="0" dirty="0" smtClean="0">
                <a:solidFill>
                  <a:schemeClr val="tx1"/>
                </a:solidFill>
                <a:latin typeface="+mn-lt"/>
                <a:ea typeface="+mn-ea"/>
                <a:cs typeface="+mn-cs"/>
              </a:rPr>
              <a:t> powders, without the need for agitation once dissolved in the tank. Soluble powders can present an inhalation hazard to applicators during mixing.</a:t>
            </a:r>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26</a:t>
            </a:fld>
            <a:endParaRPr lang="en-US"/>
          </a:p>
        </p:txBody>
      </p:sp>
    </p:spTree>
    <p:extLst>
      <p:ext uri="{BB962C8B-B14F-4D97-AF65-F5344CB8AC3E}">
        <p14:creationId xmlns:p14="http://schemas.microsoft.com/office/powerpoint/2010/main" val="31239893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Liquid </a:t>
            </a:r>
            <a:r>
              <a:rPr lang="en-US" sz="1200" b="0" i="0" u="none" strike="noStrike" kern="1200" baseline="0" dirty="0" err="1" smtClean="0">
                <a:solidFill>
                  <a:schemeClr val="tx1"/>
                </a:solidFill>
                <a:latin typeface="+mn-lt"/>
                <a:ea typeface="+mn-ea"/>
                <a:cs typeface="+mn-cs"/>
              </a:rPr>
              <a:t>flowables</a:t>
            </a:r>
            <a:r>
              <a:rPr lang="en-US" sz="1200" b="0" i="0" u="none" strike="noStrike" kern="1200" baseline="0" dirty="0" smtClean="0">
                <a:solidFill>
                  <a:schemeClr val="tx1"/>
                </a:solidFill>
                <a:latin typeface="+mn-lt"/>
                <a:ea typeface="+mn-ea"/>
                <a:cs typeface="+mn-cs"/>
              </a:rPr>
              <a:t> are quite like </a:t>
            </a:r>
            <a:r>
              <a:rPr lang="en-US" sz="1200" b="0" i="0" u="none" strike="noStrike" kern="1200" baseline="0" dirty="0" err="1" smtClean="0">
                <a:solidFill>
                  <a:schemeClr val="tx1"/>
                </a:solidFill>
                <a:latin typeface="+mn-lt"/>
                <a:ea typeface="+mn-ea"/>
                <a:cs typeface="+mn-cs"/>
              </a:rPr>
              <a:t>wettable</a:t>
            </a:r>
            <a:r>
              <a:rPr lang="en-US" sz="1200" b="0" i="0" u="none" strike="noStrike" kern="1200" baseline="0" dirty="0" smtClean="0">
                <a:solidFill>
                  <a:schemeClr val="tx1"/>
                </a:solidFill>
                <a:latin typeface="+mn-lt"/>
                <a:ea typeface="+mn-ea"/>
                <a:cs typeface="+mn-cs"/>
              </a:rPr>
              <a:t> powders except that the powder, dispersing agents, wetting agents, etc., are mixed with water before packaging. The result is a suspension requiring further dilution with water before use. The product is applied as a spray, with all the advantages of a </a:t>
            </a:r>
            <a:r>
              <a:rPr lang="en-US" sz="1200" b="0" i="0" u="none" strike="noStrike" kern="1200" baseline="0" dirty="0" err="1" smtClean="0">
                <a:solidFill>
                  <a:schemeClr val="tx1"/>
                </a:solidFill>
                <a:latin typeface="+mn-lt"/>
                <a:ea typeface="+mn-ea"/>
                <a:cs typeface="+mn-cs"/>
              </a:rPr>
              <a:t>wettable</a:t>
            </a:r>
            <a:r>
              <a:rPr lang="en-US" sz="1200" b="0" i="0" u="none" strike="noStrike" kern="1200" baseline="0" dirty="0" smtClean="0">
                <a:solidFill>
                  <a:schemeClr val="tx1"/>
                </a:solidFill>
                <a:latin typeface="+mn-lt"/>
                <a:ea typeface="+mn-ea"/>
                <a:cs typeface="+mn-cs"/>
              </a:rPr>
              <a:t> powder. The benefit of this formulation is that there is no inhalation hazard to the applicator during mixing since the powder already is suspended in water, permitting it to be poured.</a:t>
            </a:r>
          </a:p>
          <a:p>
            <a:endParaRPr lang="en-US" dirty="0" smtClean="0"/>
          </a:p>
        </p:txBody>
      </p:sp>
      <p:sp>
        <p:nvSpPr>
          <p:cNvPr id="4" name="Slide Number Placeholder 3"/>
          <p:cNvSpPr>
            <a:spLocks noGrp="1"/>
          </p:cNvSpPr>
          <p:nvPr>
            <p:ph type="sldNum" sz="quarter" idx="10"/>
          </p:nvPr>
        </p:nvSpPr>
        <p:spPr/>
        <p:txBody>
          <a:bodyPr/>
          <a:lstStyle/>
          <a:p>
            <a:fld id="{72E1F106-9170-4D97-A455-884C7BE2ED71}" type="slidenum">
              <a:rPr lang="en-US" smtClean="0"/>
              <a:t>27</a:t>
            </a:fld>
            <a:endParaRPr lang="en-US"/>
          </a:p>
        </p:txBody>
      </p:sp>
    </p:spTree>
    <p:extLst>
      <p:ext uri="{BB962C8B-B14F-4D97-AF65-F5344CB8AC3E}">
        <p14:creationId xmlns:p14="http://schemas.microsoft.com/office/powerpoint/2010/main" val="6343171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 </a:t>
            </a:r>
            <a:r>
              <a:rPr lang="en-US" sz="1200" b="0" i="0" u="none" strike="noStrike" kern="1200" baseline="0" dirty="0" err="1" smtClean="0">
                <a:solidFill>
                  <a:schemeClr val="tx1"/>
                </a:solidFill>
                <a:latin typeface="+mn-lt"/>
                <a:ea typeface="+mn-ea"/>
                <a:cs typeface="+mn-cs"/>
              </a:rPr>
              <a:t>emulsifiable</a:t>
            </a:r>
            <a:r>
              <a:rPr lang="en-US" sz="1200" b="0" i="0" u="none" strike="noStrike" kern="1200" baseline="0" dirty="0" smtClean="0">
                <a:solidFill>
                  <a:schemeClr val="tx1"/>
                </a:solidFill>
                <a:latin typeface="+mn-lt"/>
                <a:ea typeface="+mn-ea"/>
                <a:cs typeface="+mn-cs"/>
              </a:rPr>
              <a:t> concentrate is an oil-soluble active ingredient dissolved in an oil-based solvent, with an emulsifying agent added. This helps keep it mixed when you dilute it with water. Otherwise, it’s like oil and vinegar – they don’t mix. It is applied as a spray. It requires some agitation.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Some disadvantages are: They present a dermal hazard; they can penetrate oily barriers like human skin; they usually have an odor problem; they can burn foliage; and they can cause rubber and plastic equipment parts to break down.</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2E1F106-9170-4D97-A455-884C7BE2ED71}" type="slidenum">
              <a:rPr lang="en-US" smtClean="0"/>
              <a:t>28</a:t>
            </a:fld>
            <a:endParaRPr lang="en-US"/>
          </a:p>
        </p:txBody>
      </p:sp>
    </p:spTree>
    <p:extLst>
      <p:ext uri="{BB962C8B-B14F-4D97-AF65-F5344CB8AC3E}">
        <p14:creationId xmlns:p14="http://schemas.microsoft.com/office/powerpoint/2010/main" val="6343171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b="0" i="0" u="none" strike="noStrike" kern="1200" baseline="0" dirty="0" smtClean="0">
                <a:solidFill>
                  <a:schemeClr val="tx1"/>
                </a:solidFill>
                <a:latin typeface="+mn-lt"/>
                <a:ea typeface="+mn-ea"/>
                <a:cs typeface="+mn-cs"/>
              </a:rPr>
              <a:t>Solutions (water-soluble concentrates) consist of water-soluble active ingredients dissolved in water. They must be diluted more before use. </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29</a:t>
            </a:fld>
            <a:endParaRPr lang="en-US"/>
          </a:p>
        </p:txBody>
      </p:sp>
    </p:spTree>
    <p:extLst>
      <p:ext uri="{BB962C8B-B14F-4D97-AF65-F5344CB8AC3E}">
        <p14:creationId xmlns:p14="http://schemas.microsoft.com/office/powerpoint/2010/main" val="634317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should we be concerned with pesticides and pesticide use? I think the previous</a:t>
            </a:r>
            <a:r>
              <a:rPr lang="en-US" baseline="0" dirty="0" smtClean="0"/>
              <a:t> items we talked about shows that we should.</a:t>
            </a:r>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3</a:t>
            </a:fld>
            <a:endParaRPr lang="en-US"/>
          </a:p>
        </p:txBody>
      </p:sp>
    </p:spTree>
    <p:extLst>
      <p:ext uri="{BB962C8B-B14F-4D97-AF65-F5344CB8AC3E}">
        <p14:creationId xmlns:p14="http://schemas.microsoft.com/office/powerpoint/2010/main" val="27075804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Microencapsulates consist of a solid or liquid inert (containing an active ingredient) surrounded by a plastic or starch coating. The capsules are sold as dispersible granules (dry </a:t>
            </a:r>
            <a:r>
              <a:rPr lang="en-US" sz="1200" b="0" i="0" u="none" strike="noStrike" kern="1200" baseline="0" dirty="0" err="1" smtClean="0">
                <a:solidFill>
                  <a:schemeClr val="tx1"/>
                </a:solidFill>
                <a:latin typeface="+mn-lt"/>
                <a:ea typeface="+mn-ea"/>
                <a:cs typeface="+mn-cs"/>
              </a:rPr>
              <a:t>flowables</a:t>
            </a:r>
            <a:r>
              <a:rPr lang="en-US" sz="1200" b="0" i="0" u="none" strike="noStrike" kern="1200" baseline="0" dirty="0" smtClean="0">
                <a:solidFill>
                  <a:schemeClr val="tx1"/>
                </a:solidFill>
                <a:latin typeface="+mn-lt"/>
                <a:ea typeface="+mn-ea"/>
                <a:cs typeface="+mn-cs"/>
              </a:rPr>
              <a:t>), or as a liquid formulation. Encapsulation enhances applicator safety while providing timed release of the active ingredient. Liquid forms of microencapsulates are further diluted with water and applied as sprays.</a:t>
            </a:r>
            <a:endParaRPr lang="en-US" dirty="0" smtClean="0"/>
          </a:p>
          <a:p>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30</a:t>
            </a:fld>
            <a:endParaRPr lang="en-US"/>
          </a:p>
        </p:txBody>
      </p:sp>
    </p:spTree>
    <p:extLst>
      <p:ext uri="{BB962C8B-B14F-4D97-AF65-F5344CB8AC3E}">
        <p14:creationId xmlns:p14="http://schemas.microsoft.com/office/powerpoint/2010/main" val="6343171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Aerosols really refer to a delivery system that moves the active ingredient to the target site in the form of a mist of very small particles: solids or liquid drops. The particles can be released under pressure or produced by fog or smoke generators. Aerosols are especially useful for indoor insect control, as coverage is thorough. But it can be difficult to confine the aerosol to the target area, and there is always the danger of inhalation.</a:t>
            </a:r>
          </a:p>
        </p:txBody>
      </p:sp>
      <p:sp>
        <p:nvSpPr>
          <p:cNvPr id="4" name="Slide Number Placeholder 3"/>
          <p:cNvSpPr>
            <a:spLocks noGrp="1"/>
          </p:cNvSpPr>
          <p:nvPr>
            <p:ph type="sldNum" sz="quarter" idx="10"/>
          </p:nvPr>
        </p:nvSpPr>
        <p:spPr/>
        <p:txBody>
          <a:bodyPr/>
          <a:lstStyle/>
          <a:p>
            <a:fld id="{72E1F106-9170-4D97-A455-884C7BE2ED71}" type="slidenum">
              <a:rPr lang="en-US" smtClean="0"/>
              <a:t>31</a:t>
            </a:fld>
            <a:endParaRPr lang="en-US"/>
          </a:p>
        </p:txBody>
      </p:sp>
    </p:spTree>
    <p:extLst>
      <p:ext uri="{BB962C8B-B14F-4D97-AF65-F5344CB8AC3E}">
        <p14:creationId xmlns:p14="http://schemas.microsoft.com/office/powerpoint/2010/main" val="13341093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Fumigants deliver the active ingredient to the target site in the form of a </a:t>
            </a:r>
            <a:r>
              <a:rPr lang="en-US" sz="1200" b="0" i="1" u="none" strike="noStrike" kern="1200" baseline="0" dirty="0" smtClean="0">
                <a:solidFill>
                  <a:schemeClr val="tx1"/>
                </a:solidFill>
                <a:latin typeface="+mn-lt"/>
                <a:ea typeface="+mn-ea"/>
                <a:cs typeface="+mn-cs"/>
              </a:rPr>
              <a:t>gas</a:t>
            </a:r>
            <a:r>
              <a:rPr lang="en-US" sz="1200" b="0" i="0" u="none" strike="noStrike" kern="1200" baseline="0" dirty="0" smtClean="0">
                <a:solidFill>
                  <a:schemeClr val="tx1"/>
                </a:solidFill>
                <a:latin typeface="+mn-lt"/>
                <a:ea typeface="+mn-ea"/>
                <a:cs typeface="+mn-cs"/>
              </a:rPr>
              <a:t>. Fumigants can completely fill a space, and many have tremendous penetrating power. They can be used to treat objects (e.g., furniture), structures, grain, and even soil for pest insects and other vermin. Fumigants are among the most hazardous pesticide products to use due to their inhalation danger.</a:t>
            </a:r>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32</a:t>
            </a:fld>
            <a:endParaRPr lang="en-US"/>
          </a:p>
        </p:txBody>
      </p:sp>
    </p:spTree>
    <p:extLst>
      <p:ext uri="{BB962C8B-B14F-4D97-AF65-F5344CB8AC3E}">
        <p14:creationId xmlns:p14="http://schemas.microsoft.com/office/powerpoint/2010/main" val="13341093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33</a:t>
            </a:fld>
            <a:endParaRPr lang="en-US"/>
          </a:p>
        </p:txBody>
      </p:sp>
    </p:spTree>
    <p:extLst>
      <p:ext uri="{BB962C8B-B14F-4D97-AF65-F5344CB8AC3E}">
        <p14:creationId xmlns:p14="http://schemas.microsoft.com/office/powerpoint/2010/main" val="1044477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Ready-to-use may be more expensive – you’re buying</a:t>
            </a:r>
            <a:r>
              <a:rPr lang="en-US" baseline="0" dirty="0" smtClean="0"/>
              <a:t> the carrier, usually water, and paying for the extra packaging. However, you don’t have to mix the pesticide. It is diluted, not as concentrated, and therefore not as toxic if you do come in contact with it.</a:t>
            </a:r>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34</a:t>
            </a:fld>
            <a:endParaRPr lang="en-US"/>
          </a:p>
        </p:txBody>
      </p:sp>
    </p:spTree>
    <p:extLst>
      <p:ext uri="{BB962C8B-B14F-4D97-AF65-F5344CB8AC3E}">
        <p14:creationId xmlns:p14="http://schemas.microsoft.com/office/powerpoint/2010/main" val="35929657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covered quite a bit about toxicity and selection. Now let’s focus on exposure. If you do have to use a toxic pesticide, you can reduce risk</a:t>
            </a:r>
            <a:r>
              <a:rPr lang="en-US" baseline="0" dirty="0" smtClean="0"/>
              <a:t> by reducing exposure to it. </a:t>
            </a:r>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35</a:t>
            </a:fld>
            <a:endParaRPr lang="en-US"/>
          </a:p>
        </p:txBody>
      </p:sp>
    </p:spTree>
    <p:extLst>
      <p:ext uri="{BB962C8B-B14F-4D97-AF65-F5344CB8AC3E}">
        <p14:creationId xmlns:p14="http://schemas.microsoft.com/office/powerpoint/2010/main" val="28147011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the label secure and complete?</a:t>
            </a:r>
            <a:r>
              <a:rPr lang="en-US" baseline="0" dirty="0" smtClean="0"/>
              <a:t> Is the container intact, with no leaks?</a:t>
            </a:r>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36</a:t>
            </a:fld>
            <a:endParaRPr lang="en-US"/>
          </a:p>
        </p:txBody>
      </p:sp>
    </p:spTree>
    <p:extLst>
      <p:ext uri="{BB962C8B-B14F-4D97-AF65-F5344CB8AC3E}">
        <p14:creationId xmlns:p14="http://schemas.microsoft.com/office/powerpoint/2010/main" val="18920725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fall for volume discounts. Try to purchase</a:t>
            </a:r>
            <a:r>
              <a:rPr lang="en-US" baseline="0" dirty="0" smtClean="0"/>
              <a:t> what might be used in one season, so you have less pesticides to store. </a:t>
            </a:r>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37</a:t>
            </a:fld>
            <a:endParaRPr lang="en-US"/>
          </a:p>
        </p:txBody>
      </p:sp>
    </p:spTree>
    <p:extLst>
      <p:ext uri="{BB962C8B-B14F-4D97-AF65-F5344CB8AC3E}">
        <p14:creationId xmlns:p14="http://schemas.microsoft.com/office/powerpoint/2010/main" val="32855644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noticed they seem to be very good about</a:t>
            </a:r>
            <a:r>
              <a:rPr lang="en-US" baseline="0" dirty="0" smtClean="0"/>
              <a:t> bagging separately from food items. Keep them separate fro other items, such as hardware or clothing, as well.</a:t>
            </a:r>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38</a:t>
            </a:fld>
            <a:endParaRPr lang="en-US"/>
          </a:p>
        </p:txBody>
      </p:sp>
    </p:spTree>
    <p:extLst>
      <p:ext uri="{BB962C8B-B14F-4D97-AF65-F5344CB8AC3E}">
        <p14:creationId xmlns:p14="http://schemas.microsoft.com/office/powerpoint/2010/main" val="31635549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Carry in the back of a pickup or in the trunk of a car. Do not carry in the car </a:t>
            </a:r>
            <a:br>
              <a:rPr lang="en-US" dirty="0" smtClean="0"/>
            </a:br>
            <a:r>
              <a:rPr lang="en-US" dirty="0" smtClean="0"/>
              <a:t>with passengers.</a:t>
            </a:r>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39</a:t>
            </a:fld>
            <a:endParaRPr lang="en-US"/>
          </a:p>
        </p:txBody>
      </p:sp>
    </p:spTree>
    <p:extLst>
      <p:ext uri="{BB962C8B-B14F-4D97-AF65-F5344CB8AC3E}">
        <p14:creationId xmlns:p14="http://schemas.microsoft.com/office/powerpoint/2010/main" val="2140609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797" eaLnBrk="0" hangingPunct="0">
              <a:defRPr>
                <a:solidFill>
                  <a:schemeClr val="tx1"/>
                </a:solidFill>
                <a:latin typeface="Arial" pitchFamily="34" charset="0"/>
              </a:defRPr>
            </a:lvl1pPr>
            <a:lvl2pPr marL="733170" indent="-281988" defTabSz="900797" eaLnBrk="0" hangingPunct="0">
              <a:defRPr>
                <a:solidFill>
                  <a:schemeClr val="tx1"/>
                </a:solidFill>
                <a:latin typeface="Arial" pitchFamily="34" charset="0"/>
              </a:defRPr>
            </a:lvl2pPr>
            <a:lvl3pPr marL="1127954" indent="-225591" defTabSz="900797" eaLnBrk="0" hangingPunct="0">
              <a:defRPr>
                <a:solidFill>
                  <a:schemeClr val="tx1"/>
                </a:solidFill>
                <a:latin typeface="Arial" pitchFamily="34" charset="0"/>
              </a:defRPr>
            </a:lvl3pPr>
            <a:lvl4pPr marL="1579135" indent="-225591" defTabSz="900797" eaLnBrk="0" hangingPunct="0">
              <a:defRPr>
                <a:solidFill>
                  <a:schemeClr val="tx1"/>
                </a:solidFill>
                <a:latin typeface="Arial" pitchFamily="34" charset="0"/>
              </a:defRPr>
            </a:lvl4pPr>
            <a:lvl5pPr marL="2030318" indent="-225591" defTabSz="900797" eaLnBrk="0" hangingPunct="0">
              <a:defRPr>
                <a:solidFill>
                  <a:schemeClr val="tx1"/>
                </a:solidFill>
                <a:latin typeface="Arial" pitchFamily="34" charset="0"/>
              </a:defRPr>
            </a:lvl5pPr>
            <a:lvl6pPr marL="2481499" indent="-225591" defTabSz="900797" eaLnBrk="0" fontAlgn="base" hangingPunct="0">
              <a:spcBef>
                <a:spcPct val="0"/>
              </a:spcBef>
              <a:spcAft>
                <a:spcPct val="0"/>
              </a:spcAft>
              <a:defRPr>
                <a:solidFill>
                  <a:schemeClr val="tx1"/>
                </a:solidFill>
                <a:latin typeface="Arial" pitchFamily="34" charset="0"/>
              </a:defRPr>
            </a:lvl6pPr>
            <a:lvl7pPr marL="2932681" indent="-225591" defTabSz="900797" eaLnBrk="0" fontAlgn="base" hangingPunct="0">
              <a:spcBef>
                <a:spcPct val="0"/>
              </a:spcBef>
              <a:spcAft>
                <a:spcPct val="0"/>
              </a:spcAft>
              <a:defRPr>
                <a:solidFill>
                  <a:schemeClr val="tx1"/>
                </a:solidFill>
                <a:latin typeface="Arial" pitchFamily="34" charset="0"/>
              </a:defRPr>
            </a:lvl7pPr>
            <a:lvl8pPr marL="3383862" indent="-225591" defTabSz="900797" eaLnBrk="0" fontAlgn="base" hangingPunct="0">
              <a:spcBef>
                <a:spcPct val="0"/>
              </a:spcBef>
              <a:spcAft>
                <a:spcPct val="0"/>
              </a:spcAft>
              <a:defRPr>
                <a:solidFill>
                  <a:schemeClr val="tx1"/>
                </a:solidFill>
                <a:latin typeface="Arial" pitchFamily="34" charset="0"/>
              </a:defRPr>
            </a:lvl8pPr>
            <a:lvl9pPr marL="3835044" indent="-225591" defTabSz="900797" eaLnBrk="0" fontAlgn="base" hangingPunct="0">
              <a:spcBef>
                <a:spcPct val="0"/>
              </a:spcBef>
              <a:spcAft>
                <a:spcPct val="0"/>
              </a:spcAft>
              <a:defRPr>
                <a:solidFill>
                  <a:schemeClr val="tx1"/>
                </a:solidFill>
                <a:latin typeface="Arial" pitchFamily="34" charset="0"/>
              </a:defRPr>
            </a:lvl9pPr>
          </a:lstStyle>
          <a:p>
            <a:pPr eaLnBrk="1" hangingPunct="1"/>
            <a:fld id="{7DA2FA50-EC20-4195-9C34-FD2500FA5946}" type="slidenum">
              <a:rPr lang="en-US" smtClean="0"/>
              <a:pPr eaLnBrk="1" hangingPunct="1"/>
              <a:t>4</a:t>
            </a:fld>
            <a:endParaRPr lang="en-US" smtClean="0"/>
          </a:p>
        </p:txBody>
      </p:sp>
      <p:sp>
        <p:nvSpPr>
          <p:cNvPr id="138243" name="Rectangle 2"/>
          <p:cNvSpPr>
            <a:spLocks noGrp="1" noRot="1" noChangeAspect="1" noChangeArrowheads="1" noTextEdit="1"/>
          </p:cNvSpPr>
          <p:nvPr>
            <p:ph type="sldImg"/>
          </p:nvPr>
        </p:nvSpPr>
        <p:spPr>
          <a:xfrm>
            <a:off x="1290638" y="676275"/>
            <a:ext cx="4498975" cy="3375025"/>
          </a:xfrm>
          <a:ln/>
        </p:spPr>
      </p:sp>
      <p:sp>
        <p:nvSpPr>
          <p:cNvPr id="138244" name="Rectangle 3"/>
          <p:cNvSpPr>
            <a:spLocks noGrp="1" noChangeArrowheads="1"/>
          </p:cNvSpPr>
          <p:nvPr>
            <p:ph type="body" idx="1"/>
          </p:nvPr>
        </p:nvSpPr>
        <p:spPr>
          <a:xfrm>
            <a:off x="943935" y="4277660"/>
            <a:ext cx="5189214" cy="405009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eaLnBrk="1" hangingPunct="1">
              <a:spcAft>
                <a:spcPct val="10000"/>
              </a:spcAft>
            </a:pPr>
            <a:r>
              <a:rPr lang="en-US" sz="1200" b="0" dirty="0" smtClean="0">
                <a:latin typeface="+mn-lt"/>
              </a:rPr>
              <a:t>Glyphosate; 2,4-D; &amp; </a:t>
            </a:r>
            <a:r>
              <a:rPr lang="en-US" sz="1200" b="0" dirty="0" err="1" smtClean="0">
                <a:latin typeface="+mn-lt"/>
              </a:rPr>
              <a:t>Chlorpyrifos</a:t>
            </a:r>
            <a:r>
              <a:rPr lang="en-US" sz="1200" b="0" dirty="0" smtClean="0">
                <a:latin typeface="+mn-lt"/>
              </a:rPr>
              <a:t> residues found in farm homes</a:t>
            </a:r>
            <a:r>
              <a:rPr lang="en-US" sz="1200" b="0" dirty="0" smtClean="0">
                <a:solidFill>
                  <a:srgbClr val="FF3300"/>
                </a:solidFill>
                <a:latin typeface="+mn-lt"/>
              </a:rPr>
              <a:t>.</a:t>
            </a:r>
            <a:r>
              <a:rPr lang="en-US" sz="1200" b="0" baseline="0" dirty="0" smtClean="0">
                <a:solidFill>
                  <a:srgbClr val="FF3300"/>
                </a:solidFill>
                <a:latin typeface="+mn-lt"/>
              </a:rPr>
              <a:t> </a:t>
            </a:r>
            <a:r>
              <a:rPr lang="en-US" sz="1200" b="0" baseline="0" dirty="0" err="1" smtClean="0">
                <a:solidFill>
                  <a:srgbClr val="FF3300"/>
                </a:solidFill>
                <a:latin typeface="+mn-lt"/>
              </a:rPr>
              <a:t>Chlorpyrifos</a:t>
            </a:r>
            <a:r>
              <a:rPr lang="en-US" sz="1200" b="0" baseline="0" dirty="0" smtClean="0">
                <a:solidFill>
                  <a:srgbClr val="FF3300"/>
                </a:solidFill>
                <a:latin typeface="+mn-lt"/>
              </a:rPr>
              <a:t> is an organophosphate that has been sold under the trade names of </a:t>
            </a:r>
            <a:r>
              <a:rPr lang="en-US" sz="1200" b="0" baseline="0" dirty="0" err="1" smtClean="0">
                <a:solidFill>
                  <a:srgbClr val="FF3300"/>
                </a:solidFill>
                <a:latin typeface="+mn-lt"/>
              </a:rPr>
              <a:t>Lorsban</a:t>
            </a:r>
            <a:r>
              <a:rPr lang="en-US" sz="1200" b="0" baseline="0" dirty="0" smtClean="0">
                <a:solidFill>
                  <a:srgbClr val="FF3300"/>
                </a:solidFill>
                <a:latin typeface="+mn-lt"/>
              </a:rPr>
              <a:t> and </a:t>
            </a:r>
            <a:r>
              <a:rPr lang="en-US" sz="1200" b="0" baseline="0" dirty="0" err="1" smtClean="0">
                <a:solidFill>
                  <a:srgbClr val="FF3300"/>
                </a:solidFill>
                <a:latin typeface="+mn-lt"/>
              </a:rPr>
              <a:t>Dursban</a:t>
            </a:r>
            <a:r>
              <a:rPr lang="en-US" sz="1200" b="0" baseline="0" dirty="0" smtClean="0">
                <a:solidFill>
                  <a:srgbClr val="FF3300"/>
                </a:solidFill>
                <a:latin typeface="+mn-lt"/>
              </a:rPr>
              <a:t>. It was a well-known home and garden insecticide, and at one time one of the most widely used household pesticides in the US. It </a:t>
            </a:r>
            <a:r>
              <a:rPr lang="en-US" sz="1200" b="0" dirty="0" smtClean="0">
                <a:latin typeface="+mn-lt"/>
              </a:rPr>
              <a:t>is moderately toxic and chronic exposure has been linked to neurological effects, developmental disorders, and autoimmune disorders. Facing impending regulatory action by the EPA, Dow agreed to withdraw registration of </a:t>
            </a:r>
            <a:r>
              <a:rPr lang="en-US" sz="1200" b="0" dirty="0" err="1" smtClean="0">
                <a:latin typeface="+mn-lt"/>
              </a:rPr>
              <a:t>chlorpyrifos</a:t>
            </a:r>
            <a:r>
              <a:rPr lang="en-US" sz="1200" b="0" dirty="0" smtClean="0">
                <a:latin typeface="+mn-lt"/>
              </a:rPr>
              <a:t> for use in homes and other places where children could be exposed, and severely restricted its use on crops. These changes took effect on Dec. 31, 2001.</a:t>
            </a:r>
            <a:r>
              <a:rPr lang="en-US" sz="1200" b="0" baseline="30000" dirty="0" smtClean="0">
                <a:latin typeface="+mn-lt"/>
                <a:hlinkClick r:id="rId3"/>
              </a:rPr>
              <a:t>[8]</a:t>
            </a:r>
            <a:r>
              <a:rPr lang="en-US" sz="1200" b="0" dirty="0" smtClean="0">
                <a:latin typeface="+mn-lt"/>
              </a:rPr>
              <a:t> It is still widely used in agriculture, and Dow continues to market </a:t>
            </a:r>
            <a:r>
              <a:rPr lang="en-US" sz="1200" b="0" dirty="0" err="1" smtClean="0">
                <a:latin typeface="+mn-lt"/>
              </a:rPr>
              <a:t>Dursban</a:t>
            </a:r>
            <a:r>
              <a:rPr lang="en-US" sz="1200" b="0" dirty="0" smtClean="0">
                <a:latin typeface="+mn-lt"/>
              </a:rPr>
              <a:t> for home use in developing countries.</a:t>
            </a:r>
          </a:p>
          <a:p>
            <a:pPr eaLnBrk="1" hangingPunct="1"/>
            <a:endParaRPr lang="en-US" sz="1200" b="0" dirty="0" smtClean="0">
              <a:latin typeface="+mn-lt"/>
            </a:endParaRPr>
          </a:p>
          <a:p>
            <a:pPr eaLnBrk="1" hangingPunct="1">
              <a:spcAft>
                <a:spcPct val="10000"/>
              </a:spcAft>
            </a:pPr>
            <a:r>
              <a:rPr lang="en-US" sz="1200" b="0" dirty="0" smtClean="0">
                <a:latin typeface="+mn-lt"/>
              </a:rPr>
              <a:t>If true for AG chemical,</a:t>
            </a:r>
            <a:r>
              <a:rPr lang="en-US" sz="1200" b="0" baseline="0" dirty="0" smtClean="0">
                <a:latin typeface="+mn-lt"/>
              </a:rPr>
              <a:t> is it true for </a:t>
            </a:r>
            <a:r>
              <a:rPr lang="en-US" sz="1200" b="0" dirty="0" smtClean="0">
                <a:latin typeface="+mn-lt"/>
              </a:rPr>
              <a:t>lawn &amp; garden pesticides, structural insecticides, rodenticides?</a:t>
            </a:r>
          </a:p>
          <a:p>
            <a:pPr lvl="1" eaLnBrk="1" hangingPunct="1">
              <a:spcAft>
                <a:spcPct val="10000"/>
              </a:spcAft>
            </a:pPr>
            <a:endParaRPr lang="en-US" sz="2900"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use that container for transporting</a:t>
            </a:r>
            <a:r>
              <a:rPr lang="en-US" baseline="0" dirty="0" smtClean="0"/>
              <a:t> pesticides. </a:t>
            </a:r>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40</a:t>
            </a:fld>
            <a:endParaRPr lang="en-US"/>
          </a:p>
        </p:txBody>
      </p:sp>
    </p:spTree>
    <p:extLst>
      <p:ext uri="{BB962C8B-B14F-4D97-AF65-F5344CB8AC3E}">
        <p14:creationId xmlns:p14="http://schemas.microsoft.com/office/powerpoint/2010/main" val="28091801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 them in their original containers, with the label. What do we do if the label falls off? Keep</a:t>
            </a:r>
            <a:r>
              <a:rPr lang="en-US" baseline="0" dirty="0" smtClean="0"/>
              <a:t> track of what is in your storage area. If a label is fading or starting to fall off, go online and print a copy of the same product, formulation, and concentration, and tape it to the container with the wide clear packing tape. Do not put it in a soda or water bottle container. Do not assume you will remember what the product is a year from now, or even a month from now. We have too many other things on our minds!</a:t>
            </a:r>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41</a:t>
            </a:fld>
            <a:endParaRPr lang="en-US"/>
          </a:p>
        </p:txBody>
      </p:sp>
    </p:spTree>
    <p:extLst>
      <p:ext uri="{BB962C8B-B14F-4D97-AF65-F5344CB8AC3E}">
        <p14:creationId xmlns:p14="http://schemas.microsoft.com/office/powerpoint/2010/main" val="41176530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1F106-9170-4D97-A455-884C7BE2ED71}" type="slidenum">
              <a:rPr lang="en-US" smtClean="0"/>
              <a:t>42</a:t>
            </a:fld>
            <a:endParaRPr lang="en-US"/>
          </a:p>
        </p:txBody>
      </p:sp>
    </p:spTree>
    <p:extLst>
      <p:ext uri="{BB962C8B-B14F-4D97-AF65-F5344CB8AC3E}">
        <p14:creationId xmlns:p14="http://schemas.microsoft.com/office/powerpoint/2010/main" val="19081045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43</a:t>
            </a:fld>
            <a:endParaRPr lang="en-US"/>
          </a:p>
        </p:txBody>
      </p:sp>
    </p:spTree>
    <p:extLst>
      <p:ext uri="{BB962C8B-B14F-4D97-AF65-F5344CB8AC3E}">
        <p14:creationId xmlns:p14="http://schemas.microsoft.com/office/powerpoint/2010/main" val="11911235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1F106-9170-4D97-A455-884C7BE2ED71}" type="slidenum">
              <a:rPr lang="en-US" smtClean="0"/>
              <a:t>44</a:t>
            </a:fld>
            <a:endParaRPr lang="en-US"/>
          </a:p>
        </p:txBody>
      </p:sp>
    </p:spTree>
    <p:extLst>
      <p:ext uri="{BB962C8B-B14F-4D97-AF65-F5344CB8AC3E}">
        <p14:creationId xmlns:p14="http://schemas.microsoft.com/office/powerpoint/2010/main" val="19711005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often do</a:t>
            </a:r>
            <a:r>
              <a:rPr lang="en-US" baseline="0" dirty="0" smtClean="0"/>
              <a:t> you see people applying pesticides without gloves? </a:t>
            </a:r>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45</a:t>
            </a:fld>
            <a:endParaRPr lang="en-US"/>
          </a:p>
        </p:txBody>
      </p:sp>
    </p:spTree>
    <p:extLst>
      <p:ext uri="{BB962C8B-B14F-4D97-AF65-F5344CB8AC3E}">
        <p14:creationId xmlns:p14="http://schemas.microsoft.com/office/powerpoint/2010/main" val="8858259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1F106-9170-4D97-A455-884C7BE2ED71}" type="slidenum">
              <a:rPr lang="en-US" smtClean="0"/>
              <a:t>46</a:t>
            </a:fld>
            <a:endParaRPr lang="en-US"/>
          </a:p>
        </p:txBody>
      </p:sp>
    </p:spTree>
    <p:extLst>
      <p:ext uri="{BB962C8B-B14F-4D97-AF65-F5344CB8AC3E}">
        <p14:creationId xmlns:p14="http://schemas.microsoft.com/office/powerpoint/2010/main" val="8360417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a:t>
            </a:r>
            <a:r>
              <a:rPr lang="en-US" baseline="0" dirty="0" smtClean="0"/>
              <a:t> out sheets to groups and have them try to arrange absorption rates, and agree on the rating. The forearm rate is given 1. Determine what part of the body absorbs at 1.3 times that rate, 1.6, 2.1, etc., with 11.8 being the highest rate of absorption. </a:t>
            </a:r>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47</a:t>
            </a:fld>
            <a:endParaRPr lang="en-US"/>
          </a:p>
        </p:txBody>
      </p:sp>
    </p:spTree>
    <p:extLst>
      <p:ext uri="{BB962C8B-B14F-4D97-AF65-F5344CB8AC3E}">
        <p14:creationId xmlns:p14="http://schemas.microsoft.com/office/powerpoint/2010/main" val="13248414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 out which</a:t>
            </a:r>
            <a:r>
              <a:rPr lang="en-US" baseline="0" dirty="0" smtClean="0"/>
              <a:t> each group rated as the highest absorption rate (11.8, groin area). This is why some labels require those mixing chemicals and working with concentrates to wear chemical-resistant aprons. </a:t>
            </a:r>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48</a:t>
            </a:fld>
            <a:endParaRPr lang="en-US"/>
          </a:p>
        </p:txBody>
      </p:sp>
    </p:spTree>
    <p:extLst>
      <p:ext uri="{BB962C8B-B14F-4D97-AF65-F5344CB8AC3E}">
        <p14:creationId xmlns:p14="http://schemas.microsoft.com/office/powerpoint/2010/main" val="13248414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you know what is appropriate? READ THE LABEL.</a:t>
            </a:r>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49</a:t>
            </a:fld>
            <a:endParaRPr lang="en-US"/>
          </a:p>
        </p:txBody>
      </p:sp>
    </p:spTree>
    <p:extLst>
      <p:ext uri="{BB962C8B-B14F-4D97-AF65-F5344CB8AC3E}">
        <p14:creationId xmlns:p14="http://schemas.microsoft.com/office/powerpoint/2010/main" val="2619761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Ag Health</a:t>
            </a:r>
            <a:r>
              <a:rPr lang="en-US" baseline="0" dirty="0" smtClean="0"/>
              <a:t> Study has shown that there is a relationship between rotenone and PD, although they still need to determine what that relationship is. It may not be a cause and effect relationship.</a:t>
            </a:r>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5</a:t>
            </a:fld>
            <a:endParaRPr lang="en-US"/>
          </a:p>
        </p:txBody>
      </p:sp>
    </p:spTree>
    <p:extLst>
      <p:ext uri="{BB962C8B-B14F-4D97-AF65-F5344CB8AC3E}">
        <p14:creationId xmlns:p14="http://schemas.microsoft.com/office/powerpoint/2010/main" val="26835648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a:t>
            </a:r>
            <a:r>
              <a:rPr lang="en-US" baseline="0" dirty="0" smtClean="0"/>
              <a:t> leather, latex, dishwashing, chemical-resistant, nitrile, etc. and explain pros and cons of each.</a:t>
            </a:r>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50</a:t>
            </a:fld>
            <a:endParaRPr lang="en-US"/>
          </a:p>
        </p:txBody>
      </p:sp>
    </p:spTree>
    <p:extLst>
      <p:ext uri="{BB962C8B-B14F-4D97-AF65-F5344CB8AC3E}">
        <p14:creationId xmlns:p14="http://schemas.microsoft.com/office/powerpoint/2010/main" val="14289665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the very least, regardless of the label, wear long sleeves, gloves, long pants, and footwear that will not absorb pesticides. NY Times 3/13/12 photo.</a:t>
            </a:r>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51</a:t>
            </a:fld>
            <a:endParaRPr lang="en-US"/>
          </a:p>
        </p:txBody>
      </p:sp>
    </p:spTree>
    <p:extLst>
      <p:ext uri="{BB962C8B-B14F-4D97-AF65-F5344CB8AC3E}">
        <p14:creationId xmlns:p14="http://schemas.microsoft.com/office/powerpoint/2010/main" val="2749916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the very least, regardless of the label, wear long sleeves, gloves, long pants, and footwear that will not absorb pesticides. </a:t>
            </a:r>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52</a:t>
            </a:fld>
            <a:endParaRPr lang="en-US"/>
          </a:p>
        </p:txBody>
      </p:sp>
    </p:spTree>
    <p:extLst>
      <p:ext uri="{BB962C8B-B14F-4D97-AF65-F5344CB8AC3E}">
        <p14:creationId xmlns:p14="http://schemas.microsoft.com/office/powerpoint/2010/main" val="2749916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a spill kit</a:t>
            </a:r>
            <a:r>
              <a:rPr lang="en-US" baseline="0" dirty="0" smtClean="0"/>
              <a:t> with a shovel, bags, gloves. This is what farmers would have on hand, and it’s something to think about for homes.</a:t>
            </a:r>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53</a:t>
            </a:fld>
            <a:endParaRPr lang="en-US"/>
          </a:p>
        </p:txBody>
      </p:sp>
    </p:spTree>
    <p:extLst>
      <p:ext uri="{BB962C8B-B14F-4D97-AF65-F5344CB8AC3E}">
        <p14:creationId xmlns:p14="http://schemas.microsoft.com/office/powerpoint/2010/main" val="31326689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Absorb</a:t>
            </a:r>
            <a:r>
              <a:rPr lang="en-US" baseline="0" dirty="0" smtClean="0"/>
              <a:t> liquid spills with kitty litter, wrap in plastic and put with solid waste. For solid spills, try to collect and reuse. </a:t>
            </a:r>
          </a:p>
          <a:p>
            <a:r>
              <a:rPr lang="en-US" baseline="0" dirty="0" smtClean="0"/>
              <a:t>However, check the label first!</a:t>
            </a:r>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54</a:t>
            </a:fld>
            <a:endParaRPr lang="en-US"/>
          </a:p>
        </p:txBody>
      </p:sp>
    </p:spTree>
    <p:extLst>
      <p:ext uri="{BB962C8B-B14F-4D97-AF65-F5344CB8AC3E}">
        <p14:creationId xmlns:p14="http://schemas.microsoft.com/office/powerpoint/2010/main" val="2258549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applying pesticides, wash up, especially before eating, drinking, smoking, or using the bathroom. This will decrease exposure. Remember that pesticides on your hands could be transferred to something else – forehead, steering wheel, door knobs!</a:t>
            </a:r>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55</a:t>
            </a:fld>
            <a:endParaRPr lang="en-US"/>
          </a:p>
        </p:txBody>
      </p:sp>
    </p:spTree>
    <p:extLst>
      <p:ext uri="{BB962C8B-B14F-4D97-AF65-F5344CB8AC3E}">
        <p14:creationId xmlns:p14="http://schemas.microsoft.com/office/powerpoint/2010/main" val="13653085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Wash in hot water</a:t>
            </a:r>
            <a:r>
              <a:rPr lang="en-US" baseline="0" dirty="0" smtClean="0"/>
              <a:t> separate from other family clothing.</a:t>
            </a:r>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56</a:t>
            </a:fld>
            <a:endParaRPr lang="en-US"/>
          </a:p>
        </p:txBody>
      </p:sp>
    </p:spTree>
    <p:extLst>
      <p:ext uri="{BB962C8B-B14F-4D97-AF65-F5344CB8AC3E}">
        <p14:creationId xmlns:p14="http://schemas.microsoft.com/office/powerpoint/2010/main" val="9960768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put in the dryer.</a:t>
            </a:r>
            <a:r>
              <a:rPr lang="en-US" baseline="0" dirty="0" smtClean="0"/>
              <a:t> Drying on clothesline allows for any residues to evaporate off with water or be broken down by sunlight. </a:t>
            </a:r>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57</a:t>
            </a:fld>
            <a:endParaRPr lang="en-US"/>
          </a:p>
        </p:txBody>
      </p:sp>
    </p:spTree>
    <p:extLst>
      <p:ext uri="{BB962C8B-B14F-4D97-AF65-F5344CB8AC3E}">
        <p14:creationId xmlns:p14="http://schemas.microsoft.com/office/powerpoint/2010/main" val="9603670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Father owned an aerial application business. Toddler was unsupervised</a:t>
            </a:r>
            <a:r>
              <a:rPr lang="en-US" sz="1200" kern="1200" baseline="0" dirty="0" smtClean="0">
                <a:solidFill>
                  <a:schemeClr val="tx1"/>
                </a:solidFill>
                <a:effectLst/>
                <a:latin typeface="+mn-lt"/>
                <a:ea typeface="+mn-ea"/>
                <a:cs typeface="+mn-cs"/>
              </a:rPr>
              <a:t> in the garage. What happened and what’s the message?</a:t>
            </a:r>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58</a:t>
            </a:fld>
            <a:endParaRPr lang="en-US"/>
          </a:p>
        </p:txBody>
      </p:sp>
    </p:spTree>
    <p:extLst>
      <p:ext uri="{BB962C8B-B14F-4D97-AF65-F5344CB8AC3E}">
        <p14:creationId xmlns:p14="http://schemas.microsoft.com/office/powerpoint/2010/main" val="3462452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Myth: Organic pesticides are less toxic than synthetic ones</a:t>
            </a:r>
          </a:p>
          <a:p>
            <a:r>
              <a:rPr lang="en-US" b="1" dirty="0" smtClean="0"/>
              <a:t>Truth:</a:t>
            </a:r>
            <a:r>
              <a:rPr lang="en-US" dirty="0" smtClean="0"/>
              <a:t> </a:t>
            </a:r>
            <a:br>
              <a:rPr lang="en-US" dirty="0" smtClean="0"/>
            </a:br>
            <a:r>
              <a:rPr lang="en-US" dirty="0" smtClean="0"/>
              <a:t>Misused pesticides can be harmful, regardless of whether they are considered natural or synthetic. Pyrethrum, for example, is made from chrysanthemums but is still toxic to people and pets when handled improperly. Whenever possible, it’s best to select the least toxic control option available because, even if not lethal, many of these pesticides can cause serious health complications. Safe storage of these products can help prevent any harmful accidents. Read and follow all label directions, and remember that these products are tools, not miracle workers or silver bullets. Pesticides cannot correct mistakes made in plant selection, installation, or maintenance.</a:t>
            </a:r>
          </a:p>
          <a:p>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6</a:t>
            </a:fld>
            <a:endParaRPr lang="en-US"/>
          </a:p>
        </p:txBody>
      </p:sp>
    </p:spTree>
    <p:extLst>
      <p:ext uri="{BB962C8B-B14F-4D97-AF65-F5344CB8AC3E}">
        <p14:creationId xmlns:p14="http://schemas.microsoft.com/office/powerpoint/2010/main" val="1785188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p>
          <a:p>
            <a:pPr lvl="1"/>
            <a:r>
              <a:rPr lang="en-US" dirty="0" smtClean="0"/>
              <a:t>Roots, stems of specific plants</a:t>
            </a:r>
          </a:p>
          <a:p>
            <a:pPr lvl="1"/>
            <a:r>
              <a:rPr lang="en-US" dirty="0" smtClean="0"/>
              <a:t>Natural or Organic</a:t>
            </a:r>
          </a:p>
          <a:p>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7</a:t>
            </a:fld>
            <a:endParaRPr lang="en-US"/>
          </a:p>
        </p:txBody>
      </p:sp>
    </p:spTree>
    <p:extLst>
      <p:ext uri="{BB962C8B-B14F-4D97-AF65-F5344CB8AC3E}">
        <p14:creationId xmlns:p14="http://schemas.microsoft.com/office/powerpoint/2010/main" val="1857803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Toxicity</a:t>
            </a:r>
          </a:p>
          <a:p>
            <a:pPr lvl="1"/>
            <a:r>
              <a:rPr lang="en-US" dirty="0" smtClean="0"/>
              <a:t>Mildly toxic to mammals</a:t>
            </a:r>
          </a:p>
          <a:p>
            <a:pPr lvl="2"/>
            <a:r>
              <a:rPr lang="en-US" dirty="0" smtClean="0"/>
              <a:t>Lowest lethal dose for child is 143 mg/kg</a:t>
            </a:r>
          </a:p>
          <a:p>
            <a:pPr lvl="2"/>
            <a:r>
              <a:rPr lang="en-US" dirty="0" smtClean="0"/>
              <a:t>Human deaths rare – causes vomiting</a:t>
            </a:r>
          </a:p>
          <a:p>
            <a:pPr lvl="2"/>
            <a:r>
              <a:rPr lang="en-US" dirty="0" smtClean="0"/>
              <a:t>Poorly absorbed by human GI, skin</a:t>
            </a:r>
          </a:p>
          <a:p>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8</a:t>
            </a:fld>
            <a:endParaRPr lang="en-US"/>
          </a:p>
        </p:txBody>
      </p:sp>
    </p:spTree>
    <p:extLst>
      <p:ext uri="{BB962C8B-B14F-4D97-AF65-F5344CB8AC3E}">
        <p14:creationId xmlns:p14="http://schemas.microsoft.com/office/powerpoint/2010/main" val="1857803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Toxicity: Rotenone is extremely toxic for fish, insects. It is readily absorbed through gills of</a:t>
            </a:r>
            <a:r>
              <a:rPr lang="en-US" baseline="0" dirty="0" smtClean="0"/>
              <a:t> fish and </a:t>
            </a:r>
            <a:r>
              <a:rPr lang="en-US" dirty="0" smtClean="0"/>
              <a:t>trachea of insects.</a:t>
            </a:r>
          </a:p>
          <a:p>
            <a:r>
              <a:rPr lang="en-US" dirty="0" smtClean="0"/>
              <a:t>Indigenous tribes used for fishing – they would sprinkle it on water, and fish would float to the surface. It</a:t>
            </a:r>
            <a:r>
              <a:rPr lang="en-US" baseline="0" dirty="0" smtClean="0"/>
              <a:t> is now used as a </a:t>
            </a:r>
            <a:r>
              <a:rPr lang="en-US" dirty="0" err="1" smtClean="0"/>
              <a:t>Piscicide</a:t>
            </a:r>
            <a:r>
              <a:rPr lang="en-US" dirty="0" smtClean="0"/>
              <a:t> to manage fish populations by getting rid of undesirable fish.</a:t>
            </a:r>
          </a:p>
          <a:p>
            <a:endParaRPr lang="en-US" dirty="0"/>
          </a:p>
        </p:txBody>
      </p:sp>
      <p:sp>
        <p:nvSpPr>
          <p:cNvPr id="4" name="Slide Number Placeholder 3"/>
          <p:cNvSpPr>
            <a:spLocks noGrp="1"/>
          </p:cNvSpPr>
          <p:nvPr>
            <p:ph type="sldNum" sz="quarter" idx="10"/>
          </p:nvPr>
        </p:nvSpPr>
        <p:spPr/>
        <p:txBody>
          <a:bodyPr/>
          <a:lstStyle/>
          <a:p>
            <a:fld id="{72E1F106-9170-4D97-A455-884C7BE2ED71}" type="slidenum">
              <a:rPr lang="en-US" smtClean="0"/>
              <a:t>9</a:t>
            </a:fld>
            <a:endParaRPr lang="en-US"/>
          </a:p>
        </p:txBody>
      </p:sp>
    </p:spTree>
    <p:extLst>
      <p:ext uri="{BB962C8B-B14F-4D97-AF65-F5344CB8AC3E}">
        <p14:creationId xmlns:p14="http://schemas.microsoft.com/office/powerpoint/2010/main" val="1857803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1F5565-BE8F-4EB3-BCE3-AA27BF839A9F}" type="datetimeFigureOut">
              <a:rPr lang="en-US" smtClean="0"/>
              <a:t>12/13/2012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C8A22-3D7D-40A3-AD6B-1A947047D344}" type="slidenum">
              <a:rPr lang="en-US" smtClean="0"/>
              <a:t>‹#›</a:t>
            </a:fld>
            <a:endParaRPr lang="en-US"/>
          </a:p>
        </p:txBody>
      </p:sp>
    </p:spTree>
    <p:extLst>
      <p:ext uri="{BB962C8B-B14F-4D97-AF65-F5344CB8AC3E}">
        <p14:creationId xmlns:p14="http://schemas.microsoft.com/office/powerpoint/2010/main" val="725867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1F5565-BE8F-4EB3-BCE3-AA27BF839A9F}" type="datetimeFigureOut">
              <a:rPr lang="en-US" smtClean="0"/>
              <a:t>12/13/2012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C8A22-3D7D-40A3-AD6B-1A947047D344}" type="slidenum">
              <a:rPr lang="en-US" smtClean="0"/>
              <a:t>‹#›</a:t>
            </a:fld>
            <a:endParaRPr lang="en-US"/>
          </a:p>
        </p:txBody>
      </p:sp>
    </p:spTree>
    <p:extLst>
      <p:ext uri="{BB962C8B-B14F-4D97-AF65-F5344CB8AC3E}">
        <p14:creationId xmlns:p14="http://schemas.microsoft.com/office/powerpoint/2010/main" val="3969469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1F5565-BE8F-4EB3-BCE3-AA27BF839A9F}" type="datetimeFigureOut">
              <a:rPr lang="en-US" smtClean="0"/>
              <a:t>12/13/2012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C8A22-3D7D-40A3-AD6B-1A947047D344}" type="slidenum">
              <a:rPr lang="en-US" smtClean="0"/>
              <a:t>‹#›</a:t>
            </a:fld>
            <a:endParaRPr lang="en-US"/>
          </a:p>
        </p:txBody>
      </p:sp>
    </p:spTree>
    <p:extLst>
      <p:ext uri="{BB962C8B-B14F-4D97-AF65-F5344CB8AC3E}">
        <p14:creationId xmlns:p14="http://schemas.microsoft.com/office/powerpoint/2010/main" val="2334371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1F5565-BE8F-4EB3-BCE3-AA27BF839A9F}" type="datetimeFigureOut">
              <a:rPr lang="en-US" smtClean="0"/>
              <a:t>12/13/2012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C8A22-3D7D-40A3-AD6B-1A947047D344}" type="slidenum">
              <a:rPr lang="en-US" smtClean="0"/>
              <a:t>‹#›</a:t>
            </a:fld>
            <a:endParaRPr lang="en-US"/>
          </a:p>
        </p:txBody>
      </p:sp>
    </p:spTree>
    <p:extLst>
      <p:ext uri="{BB962C8B-B14F-4D97-AF65-F5344CB8AC3E}">
        <p14:creationId xmlns:p14="http://schemas.microsoft.com/office/powerpoint/2010/main" val="663368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1F5565-BE8F-4EB3-BCE3-AA27BF839A9F}" type="datetimeFigureOut">
              <a:rPr lang="en-US" smtClean="0"/>
              <a:t>12/13/2012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C8A22-3D7D-40A3-AD6B-1A947047D344}" type="slidenum">
              <a:rPr lang="en-US" smtClean="0"/>
              <a:t>‹#›</a:t>
            </a:fld>
            <a:endParaRPr lang="en-US"/>
          </a:p>
        </p:txBody>
      </p:sp>
    </p:spTree>
    <p:extLst>
      <p:ext uri="{BB962C8B-B14F-4D97-AF65-F5344CB8AC3E}">
        <p14:creationId xmlns:p14="http://schemas.microsoft.com/office/powerpoint/2010/main" val="1557433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1F5565-BE8F-4EB3-BCE3-AA27BF839A9F}" type="datetimeFigureOut">
              <a:rPr lang="en-US" smtClean="0"/>
              <a:t>12/13/2012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C8A22-3D7D-40A3-AD6B-1A947047D344}" type="slidenum">
              <a:rPr lang="en-US" smtClean="0"/>
              <a:t>‹#›</a:t>
            </a:fld>
            <a:endParaRPr lang="en-US"/>
          </a:p>
        </p:txBody>
      </p:sp>
    </p:spTree>
    <p:extLst>
      <p:ext uri="{BB962C8B-B14F-4D97-AF65-F5344CB8AC3E}">
        <p14:creationId xmlns:p14="http://schemas.microsoft.com/office/powerpoint/2010/main" val="220828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1F5565-BE8F-4EB3-BCE3-AA27BF839A9F}" type="datetimeFigureOut">
              <a:rPr lang="en-US" smtClean="0"/>
              <a:t>12/13/2012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DC8A22-3D7D-40A3-AD6B-1A947047D344}" type="slidenum">
              <a:rPr lang="en-US" smtClean="0"/>
              <a:t>‹#›</a:t>
            </a:fld>
            <a:endParaRPr lang="en-US"/>
          </a:p>
        </p:txBody>
      </p:sp>
    </p:spTree>
    <p:extLst>
      <p:ext uri="{BB962C8B-B14F-4D97-AF65-F5344CB8AC3E}">
        <p14:creationId xmlns:p14="http://schemas.microsoft.com/office/powerpoint/2010/main" val="1577887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1F5565-BE8F-4EB3-BCE3-AA27BF839A9F}" type="datetimeFigureOut">
              <a:rPr lang="en-US" smtClean="0"/>
              <a:t>12/13/2012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DC8A22-3D7D-40A3-AD6B-1A947047D344}" type="slidenum">
              <a:rPr lang="en-US" smtClean="0"/>
              <a:t>‹#›</a:t>
            </a:fld>
            <a:endParaRPr lang="en-US"/>
          </a:p>
        </p:txBody>
      </p:sp>
    </p:spTree>
    <p:extLst>
      <p:ext uri="{BB962C8B-B14F-4D97-AF65-F5344CB8AC3E}">
        <p14:creationId xmlns:p14="http://schemas.microsoft.com/office/powerpoint/2010/main" val="2517485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1F5565-BE8F-4EB3-BCE3-AA27BF839A9F}" type="datetimeFigureOut">
              <a:rPr lang="en-US" smtClean="0"/>
              <a:t>12/13/2012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DC8A22-3D7D-40A3-AD6B-1A947047D344}" type="slidenum">
              <a:rPr lang="en-US" smtClean="0"/>
              <a:t>‹#›</a:t>
            </a:fld>
            <a:endParaRPr lang="en-US"/>
          </a:p>
        </p:txBody>
      </p:sp>
    </p:spTree>
    <p:extLst>
      <p:ext uri="{BB962C8B-B14F-4D97-AF65-F5344CB8AC3E}">
        <p14:creationId xmlns:p14="http://schemas.microsoft.com/office/powerpoint/2010/main" val="2448006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1F5565-BE8F-4EB3-BCE3-AA27BF839A9F}" type="datetimeFigureOut">
              <a:rPr lang="en-US" smtClean="0"/>
              <a:t>12/13/2012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C8A22-3D7D-40A3-AD6B-1A947047D344}" type="slidenum">
              <a:rPr lang="en-US" smtClean="0"/>
              <a:t>‹#›</a:t>
            </a:fld>
            <a:endParaRPr lang="en-US"/>
          </a:p>
        </p:txBody>
      </p:sp>
    </p:spTree>
    <p:extLst>
      <p:ext uri="{BB962C8B-B14F-4D97-AF65-F5344CB8AC3E}">
        <p14:creationId xmlns:p14="http://schemas.microsoft.com/office/powerpoint/2010/main" val="3756309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1F5565-BE8F-4EB3-BCE3-AA27BF839A9F}" type="datetimeFigureOut">
              <a:rPr lang="en-US" smtClean="0"/>
              <a:t>12/13/2012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C8A22-3D7D-40A3-AD6B-1A947047D344}" type="slidenum">
              <a:rPr lang="en-US" smtClean="0"/>
              <a:t>‹#›</a:t>
            </a:fld>
            <a:endParaRPr lang="en-US"/>
          </a:p>
        </p:txBody>
      </p:sp>
    </p:spTree>
    <p:extLst>
      <p:ext uri="{BB962C8B-B14F-4D97-AF65-F5344CB8AC3E}">
        <p14:creationId xmlns:p14="http://schemas.microsoft.com/office/powerpoint/2010/main" val="3106694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F5565-BE8F-4EB3-BCE3-AA27BF839A9F}" type="datetimeFigureOut">
              <a:rPr lang="en-US" smtClean="0"/>
              <a:t>12/13/2012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C8A22-3D7D-40A3-AD6B-1A947047D344}" type="slidenum">
              <a:rPr lang="en-US" smtClean="0"/>
              <a:t>‹#›</a:t>
            </a:fld>
            <a:endParaRPr lang="en-US"/>
          </a:p>
        </p:txBody>
      </p:sp>
    </p:spTree>
    <p:extLst>
      <p:ext uri="{BB962C8B-B14F-4D97-AF65-F5344CB8AC3E}">
        <p14:creationId xmlns:p14="http://schemas.microsoft.com/office/powerpoint/2010/main" val="2680179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2012CPCHastingsOggHealthSafety.mp4"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3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acintosh%20HD:Users:suzannes:Desktop:Turf%20Nov.%2005Green%20Industry%20Show:" TargetMode="Externa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PestStorage3.mp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will talk about risk.</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1348581"/>
            <a:ext cx="6858000" cy="5143500"/>
          </a:xfrm>
        </p:spPr>
      </p:pic>
    </p:spTree>
    <p:extLst>
      <p:ext uri="{BB962C8B-B14F-4D97-AF65-F5344CB8AC3E}">
        <p14:creationId xmlns:p14="http://schemas.microsoft.com/office/powerpoint/2010/main" val="456553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Rotenone was used as an insecticide.</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6501" t="-2453" r="10245" b="2453"/>
          <a:stretch/>
        </p:blipFill>
        <p:spPr>
          <a:xfrm>
            <a:off x="5324950" y="2284531"/>
            <a:ext cx="4128661" cy="4343400"/>
          </a:xfrm>
          <a:prstGeom prst="rect">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1295400"/>
            <a:ext cx="3704652" cy="2358628"/>
          </a:xfrm>
          <a:prstGeom prst="rect">
            <a:avLst/>
          </a:prstGeom>
          <a:ln>
            <a:noFill/>
          </a:ln>
          <a:effectLst>
            <a:softEdge rad="112500"/>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000" y="4210804"/>
            <a:ext cx="4009452" cy="2637468"/>
          </a:xfrm>
          <a:prstGeom prst="rect">
            <a:avLst/>
          </a:prstGeom>
          <a:ln>
            <a:noFill/>
          </a:ln>
          <a:effectLst>
            <a:softEdge rad="112500"/>
          </a:effectLst>
        </p:spPr>
      </p:pic>
      <p:pic>
        <p:nvPicPr>
          <p:cNvPr id="4" name="Content Placeholder 3"/>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152400" y="2284531"/>
            <a:ext cx="3443515" cy="2723569"/>
          </a:xfrm>
          <a:prstGeom prst="rect">
            <a:avLst/>
          </a:prstGeom>
          <a:ln>
            <a:noFill/>
          </a:ln>
          <a:effectLst>
            <a:softEdge rad="112500"/>
          </a:effectLst>
        </p:spPr>
      </p:pic>
    </p:spTree>
    <p:extLst>
      <p:ext uri="{BB962C8B-B14F-4D97-AF65-F5344CB8AC3E}">
        <p14:creationId xmlns:p14="http://schemas.microsoft.com/office/powerpoint/2010/main" val="2124000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10600" cy="1143000"/>
          </a:xfrm>
        </p:spPr>
        <p:txBody>
          <a:bodyPr>
            <a:normAutofit fontScale="90000"/>
          </a:bodyPr>
          <a:lstStyle/>
          <a:p>
            <a:r>
              <a:rPr lang="en-US" dirty="0"/>
              <a:t>Pesticides derived from plants can be just as dangerous </a:t>
            </a:r>
            <a:r>
              <a:rPr lang="en-US" dirty="0" smtClean="0"/>
              <a:t>as synthetic chemicals</a:t>
            </a:r>
            <a:r>
              <a:rPr lang="en-US" dirty="0"/>
              <a: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67000" y="1746975"/>
            <a:ext cx="3830836" cy="5107782"/>
          </a:xfrm>
          <a:prstGeom prst="rect">
            <a:avLst/>
          </a:prstGeom>
          <a:ln>
            <a:noFill/>
          </a:ln>
          <a:effectLst>
            <a:softEdge rad="112500"/>
          </a:effectLst>
        </p:spPr>
      </p:pic>
    </p:spTree>
    <p:extLst>
      <p:ext uri="{BB962C8B-B14F-4D97-AF65-F5344CB8AC3E}">
        <p14:creationId xmlns:p14="http://schemas.microsoft.com/office/powerpoint/2010/main" val="13870502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Toxicity is measured through LD</a:t>
            </a:r>
            <a:r>
              <a:rPr lang="en-US" sz="1800" b="1" dirty="0" smtClean="0"/>
              <a:t>50</a:t>
            </a:r>
            <a:endParaRPr lang="en-US" sz="18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1720056"/>
            <a:ext cx="5943600" cy="4457700"/>
          </a:xfrm>
        </p:spPr>
      </p:pic>
    </p:spTree>
    <p:extLst>
      <p:ext uri="{BB962C8B-B14F-4D97-AF65-F5344CB8AC3E}">
        <p14:creationId xmlns:p14="http://schemas.microsoft.com/office/powerpoint/2010/main" val="522626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Milligrams per Kilogram</a:t>
            </a:r>
            <a:endParaRPr lang="en-US" dirty="0"/>
          </a:p>
        </p:txBody>
      </p:sp>
      <p:sp>
        <p:nvSpPr>
          <p:cNvPr id="3" name="Content Placeholder 2"/>
          <p:cNvSpPr>
            <a:spLocks noGrp="1"/>
          </p:cNvSpPr>
          <p:nvPr>
            <p:ph idx="1"/>
          </p:nvPr>
        </p:nvSpPr>
        <p:spPr>
          <a:xfrm>
            <a:off x="228600" y="1600200"/>
            <a:ext cx="8763000" cy="4525963"/>
          </a:xfrm>
        </p:spPr>
        <p:txBody>
          <a:bodyPr/>
          <a:lstStyle/>
          <a:p>
            <a:r>
              <a:rPr lang="en-US" dirty="0"/>
              <a:t>1 </a:t>
            </a:r>
            <a:r>
              <a:rPr lang="en-US" dirty="0" smtClean="0"/>
              <a:t>Milligram </a:t>
            </a:r>
            <a:r>
              <a:rPr lang="en-US" dirty="0"/>
              <a:t>= </a:t>
            </a:r>
            <a:r>
              <a:rPr lang="en-US" dirty="0" smtClean="0"/>
              <a:t>0.0000352 Ounces</a:t>
            </a:r>
          </a:p>
          <a:p>
            <a:r>
              <a:rPr lang="en-US" dirty="0" smtClean="0"/>
              <a:t>30,000 </a:t>
            </a:r>
            <a:r>
              <a:rPr lang="en-US" dirty="0"/>
              <a:t>Milligrams = </a:t>
            </a:r>
            <a:r>
              <a:rPr lang="en-US" dirty="0" smtClean="0"/>
              <a:t>1.058 Ounces</a:t>
            </a:r>
            <a:endParaRPr lang="en-US" dirty="0"/>
          </a:p>
          <a:p>
            <a:endParaRPr lang="en-US" dirty="0"/>
          </a:p>
          <a:p>
            <a:r>
              <a:rPr lang="en-US" dirty="0" smtClean="0"/>
              <a:t>1 Kilogram = 2.2 pounds</a:t>
            </a:r>
          </a:p>
          <a:p>
            <a:r>
              <a:rPr lang="en-US" dirty="0" smtClean="0"/>
              <a:t>68.04 Kilograms = </a:t>
            </a:r>
            <a:r>
              <a:rPr lang="en-US" dirty="0"/>
              <a:t>150 Pounds </a:t>
            </a:r>
          </a:p>
        </p:txBody>
      </p:sp>
    </p:spTree>
    <p:extLst>
      <p:ext uri="{BB962C8B-B14F-4D97-AF65-F5344CB8AC3E}">
        <p14:creationId xmlns:p14="http://schemas.microsoft.com/office/powerpoint/2010/main" val="558628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Milligrams per Kilogram</a:t>
            </a:r>
            <a:endParaRPr lang="en-US" dirty="0"/>
          </a:p>
        </p:txBody>
      </p:sp>
      <p:sp>
        <p:nvSpPr>
          <p:cNvPr id="3" name="Content Placeholder 2"/>
          <p:cNvSpPr>
            <a:spLocks noGrp="1"/>
          </p:cNvSpPr>
          <p:nvPr>
            <p:ph idx="1"/>
          </p:nvPr>
        </p:nvSpPr>
        <p:spPr>
          <a:xfrm>
            <a:off x="228600" y="1600200"/>
            <a:ext cx="8763000" cy="4525963"/>
          </a:xfrm>
        </p:spPr>
        <p:txBody>
          <a:bodyPr/>
          <a:lstStyle/>
          <a:p>
            <a:r>
              <a:rPr lang="en-US" dirty="0"/>
              <a:t>1 </a:t>
            </a:r>
            <a:r>
              <a:rPr lang="en-US" dirty="0" smtClean="0"/>
              <a:t>Milligram </a:t>
            </a:r>
            <a:r>
              <a:rPr lang="en-US" dirty="0"/>
              <a:t>= </a:t>
            </a:r>
            <a:r>
              <a:rPr lang="en-US" dirty="0" smtClean="0"/>
              <a:t>0.0000352 Ounces</a:t>
            </a:r>
          </a:p>
          <a:p>
            <a:r>
              <a:rPr lang="en-US" dirty="0" smtClean="0"/>
              <a:t>30,000 </a:t>
            </a:r>
            <a:r>
              <a:rPr lang="en-US" dirty="0"/>
              <a:t>Milligrams = </a:t>
            </a:r>
            <a:r>
              <a:rPr lang="en-US" dirty="0" smtClean="0"/>
              <a:t>1.058 Ounces</a:t>
            </a:r>
          </a:p>
          <a:p>
            <a:pPr marL="0" indent="0">
              <a:buNone/>
            </a:pPr>
            <a:endParaRPr lang="en-US" dirty="0"/>
          </a:p>
          <a:p>
            <a:r>
              <a:rPr lang="en-US" dirty="0" smtClean="0"/>
              <a:t>1 Kilogram = 2.2 pounds</a:t>
            </a:r>
          </a:p>
          <a:p>
            <a:r>
              <a:rPr lang="en-US" dirty="0" smtClean="0"/>
              <a:t>68.04 Kilograms = </a:t>
            </a:r>
            <a:r>
              <a:rPr lang="en-US" dirty="0"/>
              <a:t>150 Pounds </a:t>
            </a:r>
          </a:p>
        </p:txBody>
      </p:sp>
      <p:sp>
        <p:nvSpPr>
          <p:cNvPr id="4" name="Rectangle 3"/>
          <p:cNvSpPr/>
          <p:nvPr/>
        </p:nvSpPr>
        <p:spPr>
          <a:xfrm>
            <a:off x="838200" y="4719191"/>
            <a:ext cx="7543800" cy="1077218"/>
          </a:xfrm>
          <a:prstGeom prst="rect">
            <a:avLst/>
          </a:prstGeom>
        </p:spPr>
        <p:txBody>
          <a:bodyPr wrap="square">
            <a:spAutoFit/>
          </a:bodyPr>
          <a:lstStyle/>
          <a:p>
            <a:pPr lvl="1"/>
            <a:r>
              <a:rPr lang="en-US" sz="3200" dirty="0"/>
              <a:t>Boric acid, oral LD</a:t>
            </a:r>
            <a:r>
              <a:rPr lang="en-US" sz="3200" baseline="-25000" dirty="0"/>
              <a:t>50</a:t>
            </a:r>
            <a:r>
              <a:rPr lang="en-US" sz="3200" dirty="0"/>
              <a:t> &gt; 10,000 mg/kg</a:t>
            </a:r>
          </a:p>
          <a:p>
            <a:pPr lvl="1"/>
            <a:r>
              <a:rPr lang="en-US" sz="3200" dirty="0" smtClean="0"/>
              <a:t>Rotenone, </a:t>
            </a:r>
            <a:r>
              <a:rPr lang="en-US" sz="3200" dirty="0"/>
              <a:t>oral LD</a:t>
            </a:r>
            <a:r>
              <a:rPr lang="en-US" sz="3200" baseline="-25000" dirty="0"/>
              <a:t>50</a:t>
            </a:r>
            <a:r>
              <a:rPr lang="en-US" sz="3200" dirty="0"/>
              <a:t> = 132 to </a:t>
            </a:r>
            <a:r>
              <a:rPr lang="en-US" sz="3200" dirty="0" smtClean="0"/>
              <a:t>1,500 mg/kg</a:t>
            </a:r>
            <a:endParaRPr lang="en-US" sz="3200" dirty="0"/>
          </a:p>
        </p:txBody>
      </p:sp>
    </p:spTree>
    <p:extLst>
      <p:ext uri="{BB962C8B-B14F-4D97-AF65-F5344CB8AC3E}">
        <p14:creationId xmlns:p14="http://schemas.microsoft.com/office/powerpoint/2010/main" val="1458043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Arrange these materials in order from </a:t>
            </a:r>
            <a:r>
              <a:rPr lang="en-US" dirty="0" smtClean="0"/>
              <a:t>least </a:t>
            </a:r>
            <a:r>
              <a:rPr lang="en-US" dirty="0"/>
              <a:t>dangerous to </a:t>
            </a:r>
            <a:r>
              <a:rPr lang="en-US" dirty="0" smtClean="0"/>
              <a:t>most </a:t>
            </a:r>
            <a:r>
              <a:rPr lang="en-US" dirty="0"/>
              <a:t>dangerous, using LD</a:t>
            </a:r>
            <a:r>
              <a:rPr lang="en-US" baseline="-25000" dirty="0"/>
              <a:t>50</a:t>
            </a:r>
            <a:r>
              <a:rPr lang="en-US" dirty="0"/>
              <a:t>.</a:t>
            </a:r>
          </a:p>
        </p:txBody>
      </p:sp>
      <p:sp>
        <p:nvSpPr>
          <p:cNvPr id="3" name="Content Placeholder 2"/>
          <p:cNvSpPr>
            <a:spLocks noGrp="1"/>
          </p:cNvSpPr>
          <p:nvPr>
            <p:ph idx="1"/>
          </p:nvPr>
        </p:nvSpPr>
        <p:spPr/>
        <p:txBody>
          <a:bodyPr>
            <a:normAutofit fontScale="70000" lnSpcReduction="20000"/>
          </a:bodyPr>
          <a:lstStyle/>
          <a:p>
            <a:r>
              <a:rPr lang="en-US" dirty="0" smtClean="0"/>
              <a:t>Alcohol</a:t>
            </a:r>
          </a:p>
          <a:p>
            <a:r>
              <a:rPr lang="en-US" dirty="0" err="1" smtClean="0"/>
              <a:t>Aldicarb</a:t>
            </a:r>
            <a:r>
              <a:rPr lang="en-US" dirty="0" smtClean="0"/>
              <a:t> (</a:t>
            </a:r>
            <a:r>
              <a:rPr lang="en-US" dirty="0" err="1" smtClean="0"/>
              <a:t>Temik</a:t>
            </a:r>
            <a:r>
              <a:rPr lang="en-US" dirty="0" smtClean="0"/>
              <a:t>)</a:t>
            </a:r>
          </a:p>
          <a:p>
            <a:r>
              <a:rPr lang="en-US" dirty="0" smtClean="0"/>
              <a:t>Ammonia</a:t>
            </a:r>
          </a:p>
          <a:p>
            <a:r>
              <a:rPr lang="en-US" dirty="0" smtClean="0"/>
              <a:t>Arsenic</a:t>
            </a:r>
          </a:p>
          <a:p>
            <a:r>
              <a:rPr lang="en-US" dirty="0" smtClean="0"/>
              <a:t>Aspirin</a:t>
            </a:r>
          </a:p>
          <a:p>
            <a:r>
              <a:rPr lang="en-US" dirty="0" err="1" smtClean="0"/>
              <a:t>Botulinum</a:t>
            </a:r>
            <a:endParaRPr lang="en-US" dirty="0" smtClean="0"/>
          </a:p>
          <a:p>
            <a:r>
              <a:rPr lang="en-US" dirty="0" smtClean="0"/>
              <a:t>Dioxin</a:t>
            </a:r>
          </a:p>
          <a:p>
            <a:r>
              <a:rPr lang="en-US" dirty="0" smtClean="0"/>
              <a:t>Glyphosate</a:t>
            </a:r>
          </a:p>
          <a:p>
            <a:r>
              <a:rPr lang="en-US" dirty="0" err="1" smtClean="0"/>
              <a:t>Malathion</a:t>
            </a:r>
            <a:endParaRPr lang="en-US" dirty="0" smtClean="0"/>
          </a:p>
          <a:p>
            <a:r>
              <a:rPr lang="en-US" dirty="0" err="1" smtClean="0"/>
              <a:t>Metalaxyl</a:t>
            </a:r>
            <a:r>
              <a:rPr lang="en-US" dirty="0" smtClean="0"/>
              <a:t> (</a:t>
            </a:r>
            <a:r>
              <a:rPr lang="en-US" dirty="0" err="1" smtClean="0"/>
              <a:t>Ridomil</a:t>
            </a:r>
            <a:r>
              <a:rPr lang="en-US" dirty="0" smtClean="0"/>
              <a:t>)</a:t>
            </a:r>
          </a:p>
          <a:p>
            <a:r>
              <a:rPr lang="en-US" dirty="0" smtClean="0"/>
              <a:t>Nicotine</a:t>
            </a:r>
          </a:p>
          <a:p>
            <a:r>
              <a:rPr lang="en-US" dirty="0" smtClean="0"/>
              <a:t>Salt</a:t>
            </a:r>
          </a:p>
          <a:p>
            <a:r>
              <a:rPr lang="en-US" dirty="0" smtClean="0"/>
              <a:t>Sugar</a:t>
            </a:r>
            <a:endParaRPr lang="en-US" dirty="0"/>
          </a:p>
        </p:txBody>
      </p:sp>
    </p:spTree>
    <p:extLst>
      <p:ext uri="{BB962C8B-B14F-4D97-AF65-F5344CB8AC3E}">
        <p14:creationId xmlns:p14="http://schemas.microsoft.com/office/powerpoint/2010/main" val="2329118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4116220"/>
              </p:ext>
            </p:extLst>
          </p:nvPr>
        </p:nvGraphicFramePr>
        <p:xfrm>
          <a:off x="1143000" y="381000"/>
          <a:ext cx="7086600" cy="5669280"/>
        </p:xfrm>
        <a:graphic>
          <a:graphicData uri="http://schemas.openxmlformats.org/drawingml/2006/table">
            <a:tbl>
              <a:tblPr firstRow="1" bandRow="1">
                <a:tableStyleId>{5C22544A-7EE6-4342-B048-85BDC9FD1C3A}</a:tableStyleId>
              </a:tblPr>
              <a:tblGrid>
                <a:gridCol w="3200400"/>
                <a:gridCol w="1905000"/>
                <a:gridCol w="1981200"/>
              </a:tblGrid>
              <a:tr h="381000">
                <a:tc gridSpan="3">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800" i="1" dirty="0" smtClean="0">
                          <a:solidFill>
                            <a:srgbClr val="FFFF00"/>
                          </a:solidFill>
                          <a:effectLst>
                            <a:outerShdw blurRad="38100" dist="38100" dir="2700000" algn="tl">
                              <a:srgbClr val="000000">
                                <a:alpha val="43137"/>
                              </a:srgbClr>
                            </a:outerShdw>
                          </a:effectLst>
                        </a:rPr>
                        <a:t>Relative</a:t>
                      </a:r>
                      <a:r>
                        <a:rPr lang="en-US" sz="2800" i="1" baseline="0" dirty="0" smtClean="0">
                          <a:solidFill>
                            <a:srgbClr val="FFFF00"/>
                          </a:solidFill>
                          <a:effectLst>
                            <a:outerShdw blurRad="38100" dist="38100" dir="2700000" algn="tl">
                              <a:srgbClr val="000000">
                                <a:alpha val="43137"/>
                              </a:srgbClr>
                            </a:outerShdw>
                          </a:effectLst>
                        </a:rPr>
                        <a:t> Toxicity, Rat (oral LD</a:t>
                      </a:r>
                      <a:r>
                        <a:rPr lang="en-US" sz="1600" i="1" baseline="0" dirty="0" smtClean="0">
                          <a:solidFill>
                            <a:srgbClr val="FFFF00"/>
                          </a:solidFill>
                          <a:effectLst>
                            <a:outerShdw blurRad="38100" dist="38100" dir="2700000" algn="tl">
                              <a:srgbClr val="000000">
                                <a:alpha val="43137"/>
                              </a:srgbClr>
                            </a:outerShdw>
                          </a:effectLst>
                        </a:rPr>
                        <a:t>50</a:t>
                      </a:r>
                      <a:r>
                        <a:rPr lang="en-US" sz="2800" i="1" baseline="0" dirty="0" smtClean="0">
                          <a:solidFill>
                            <a:srgbClr val="FFFF00"/>
                          </a:solidFill>
                          <a:effectLst>
                            <a:outerShdw blurRad="38100" dist="38100" dir="2700000" algn="tl">
                              <a:srgbClr val="000000">
                                <a:alpha val="43137"/>
                              </a:srgbClr>
                            </a:outerShdw>
                          </a:effectLst>
                        </a:rPr>
                        <a:t> </a:t>
                      </a:r>
                      <a:r>
                        <a:rPr lang="en-US" sz="2000" i="1" baseline="0" dirty="0" smtClean="0">
                          <a:solidFill>
                            <a:srgbClr val="FFFF00"/>
                          </a:solidFill>
                          <a:effectLst>
                            <a:outerShdw blurRad="38100" dist="38100" dir="2700000" algn="tl">
                              <a:srgbClr val="000000">
                                <a:alpha val="43137"/>
                              </a:srgbClr>
                            </a:outerShdw>
                          </a:effectLst>
                        </a:rPr>
                        <a:t>in</a:t>
                      </a:r>
                      <a:r>
                        <a:rPr lang="en-US" sz="2800" i="1" baseline="0" dirty="0" smtClean="0">
                          <a:solidFill>
                            <a:srgbClr val="FFFF00"/>
                          </a:solidFill>
                          <a:effectLst>
                            <a:outerShdw blurRad="38100" dist="38100" dir="2700000" algn="tl">
                              <a:srgbClr val="000000">
                                <a:alpha val="43137"/>
                              </a:srgbClr>
                            </a:outerShdw>
                          </a:effectLst>
                        </a:rPr>
                        <a:t> mg/Kg)</a:t>
                      </a:r>
                      <a:endParaRPr lang="en-US" sz="2800" i="1" dirty="0" smtClean="0">
                        <a:solidFill>
                          <a:srgbClr val="FFFF00"/>
                        </a:solidFill>
                        <a:effectLst>
                          <a:outerShdw blurRad="38100" dist="38100" dir="2700000" algn="tl">
                            <a:srgbClr val="000000">
                              <a:alpha val="43137"/>
                            </a:srgbClr>
                          </a:outerShdw>
                        </a:effectLst>
                      </a:endParaRPr>
                    </a:p>
                  </a:txBody>
                  <a:tcPr/>
                </a:tc>
                <a:tc hMerge="1">
                  <a:txBody>
                    <a:bodyPr/>
                    <a:lstStyle/>
                    <a:p>
                      <a:endParaRPr lang="en-US" dirty="0"/>
                    </a:p>
                  </a:txBody>
                  <a:tcPr/>
                </a:tc>
                <a:tc hMerge="1">
                  <a:txBody>
                    <a:bodyPr/>
                    <a:lstStyle/>
                    <a:p>
                      <a:endParaRPr lang="en-US"/>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tx2">
                              <a:lumMod val="75000"/>
                            </a:schemeClr>
                          </a:solidFill>
                          <a:effectLst>
                            <a:outerShdw blurRad="38100" dist="38100" dir="2700000" algn="tl">
                              <a:srgbClr val="000000">
                                <a:alpha val="43137"/>
                              </a:srgbClr>
                            </a:outerShdw>
                          </a:effectLst>
                          <a:latin typeface="+mn-lt"/>
                          <a:ea typeface="+mn-ea"/>
                          <a:cs typeface="+mn-cs"/>
                        </a:rPr>
                        <a:t>Sugar (sucrose)</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tx2">
                              <a:lumMod val="75000"/>
                            </a:schemeClr>
                          </a:solidFill>
                          <a:effectLst>
                            <a:outerShdw blurRad="38100" dist="38100" dir="2700000" algn="tl">
                              <a:srgbClr val="000000">
                                <a:alpha val="43137"/>
                              </a:srgbClr>
                            </a:outerShdw>
                          </a:effectLst>
                          <a:latin typeface="+mn-lt"/>
                          <a:ea typeface="+mn-ea"/>
                          <a:cs typeface="+mn-cs"/>
                        </a:rPr>
                        <a:t>29,700</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kern="1200" dirty="0" smtClean="0">
                        <a:solidFill>
                          <a:schemeClr val="tx2">
                            <a:lumMod val="75000"/>
                          </a:schemeClr>
                        </a:solidFill>
                        <a:effectLst>
                          <a:outerShdw blurRad="38100" dist="38100" dir="2700000" algn="tl">
                            <a:srgbClr val="000000">
                              <a:alpha val="43137"/>
                            </a:srgbClr>
                          </a:outerShdw>
                        </a:effectLst>
                        <a:latin typeface="+mn-lt"/>
                        <a:ea typeface="+mn-ea"/>
                        <a:cs typeface="+mn-cs"/>
                      </a:endParaRPr>
                    </a:p>
                  </a:txBody>
                  <a:tcPr/>
                </a:tc>
              </a:tr>
              <a:tr h="316992">
                <a:tc>
                  <a:txBody>
                    <a:bodyPr/>
                    <a:lstStyle/>
                    <a:p>
                      <a:pPr lvl="0" algn="l">
                        <a:lnSpc>
                          <a:spcPct val="90000"/>
                        </a:lnSpc>
                        <a:buFontTx/>
                        <a:buNone/>
                        <a:defRPr/>
                      </a:pPr>
                      <a:r>
                        <a:rPr lang="en-US" sz="2000" i="1" dirty="0" smtClean="0">
                          <a:solidFill>
                            <a:schemeClr val="tx2">
                              <a:lumMod val="75000"/>
                            </a:schemeClr>
                          </a:solidFill>
                          <a:effectLst>
                            <a:outerShdw blurRad="38100" dist="38100" dir="2700000" algn="tl">
                              <a:srgbClr val="000000">
                                <a:alpha val="43137"/>
                              </a:srgbClr>
                            </a:outerShdw>
                          </a:effectLst>
                        </a:rPr>
                        <a:t>Alcohol</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2">
                              <a:lumMod val="75000"/>
                            </a:schemeClr>
                          </a:solidFill>
                          <a:effectLst>
                            <a:outerShdw blurRad="38100" dist="38100" dir="2700000" algn="tl">
                              <a:srgbClr val="000000">
                                <a:alpha val="43137"/>
                              </a:srgbClr>
                            </a:outerShdw>
                          </a:effectLst>
                        </a:rPr>
                        <a:t>14,000</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dirty="0" smtClean="0">
                        <a:solidFill>
                          <a:schemeClr val="tx2">
                            <a:lumMod val="75000"/>
                          </a:schemeClr>
                        </a:solidFill>
                        <a:effectLst>
                          <a:outerShdw blurRad="38100" dist="38100" dir="2700000" algn="tl">
                            <a:srgbClr val="000000">
                              <a:alpha val="43137"/>
                            </a:srgbClr>
                          </a:outerShdw>
                        </a:effectLst>
                      </a:endParaRPr>
                    </a:p>
                  </a:txBody>
                  <a:tcPr/>
                </a:tc>
              </a:tr>
              <a:tr h="3962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2">
                              <a:lumMod val="75000"/>
                            </a:schemeClr>
                          </a:solidFill>
                          <a:effectLst>
                            <a:outerShdw blurRad="38100" dist="38100" dir="2700000" algn="tl">
                              <a:srgbClr val="000000">
                                <a:alpha val="43137"/>
                              </a:srgbClr>
                            </a:outerShdw>
                          </a:effectLst>
                        </a:rPr>
                        <a:t>Glyphosate (Roundup)</a:t>
                      </a:r>
                      <a:endParaRPr lang="en-US" sz="2000" i="1" dirty="0" smtClean="0">
                        <a:solidFill>
                          <a:schemeClr val="tx2">
                            <a:lumMod val="75000"/>
                          </a:schemeClr>
                        </a:solidFill>
                        <a:effectLst>
                          <a:outerShdw blurRad="38100" dist="38100" dir="2700000" algn="tl">
                            <a:srgbClr val="000000">
                              <a:alpha val="43137"/>
                            </a:srgbClr>
                          </a:outerShdw>
                        </a:effectLst>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2">
                              <a:lumMod val="75000"/>
                            </a:schemeClr>
                          </a:solidFill>
                          <a:effectLst>
                            <a:outerShdw blurRad="38100" dist="38100" dir="2700000" algn="tl">
                              <a:srgbClr val="000000">
                                <a:alpha val="43137"/>
                              </a:srgbClr>
                            </a:outerShdw>
                          </a:effectLst>
                        </a:rPr>
                        <a:t>   5,600</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2">
                              <a:lumMod val="75000"/>
                            </a:schemeClr>
                          </a:solidFill>
                          <a:effectLst/>
                        </a:rPr>
                        <a:t>Caution (low)</a:t>
                      </a:r>
                    </a:p>
                  </a:txBody>
                  <a:tcPr/>
                </a:tc>
              </a:tr>
              <a:tr h="3962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i="1" dirty="0" smtClean="0">
                          <a:solidFill>
                            <a:schemeClr val="tx2">
                              <a:lumMod val="75000"/>
                            </a:schemeClr>
                          </a:solidFill>
                          <a:effectLst>
                            <a:outerShdw blurRad="38100" dist="38100" dir="2700000" algn="tl">
                              <a:srgbClr val="000000">
                                <a:alpha val="43137"/>
                              </a:srgbClr>
                            </a:outerShdw>
                          </a:effectLst>
                        </a:rPr>
                        <a:t>Salt (sodium chloride)</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2">
                              <a:lumMod val="75000"/>
                            </a:schemeClr>
                          </a:solidFill>
                          <a:effectLst>
                            <a:outerShdw blurRad="38100" dist="38100" dir="2700000" algn="tl">
                              <a:srgbClr val="000000">
                                <a:alpha val="43137"/>
                              </a:srgbClr>
                            </a:outerShdw>
                          </a:effectLst>
                        </a:rPr>
                        <a:t>   3,000</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b="1" dirty="0" smtClean="0">
                        <a:solidFill>
                          <a:schemeClr val="tx2">
                            <a:lumMod val="75000"/>
                          </a:schemeClr>
                        </a:solidFill>
                        <a:effectLst/>
                      </a:endParaRPr>
                    </a:p>
                  </a:txBody>
                  <a:tcPr/>
                </a:tc>
              </a:tr>
              <a:tr h="31699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err="1" smtClean="0">
                          <a:solidFill>
                            <a:schemeClr val="tx2">
                              <a:lumMod val="75000"/>
                            </a:schemeClr>
                          </a:solidFill>
                          <a:effectLst>
                            <a:outerShdw blurRad="38100" dist="38100" dir="2700000" algn="tl">
                              <a:srgbClr val="000000">
                                <a:alpha val="43137"/>
                              </a:srgbClr>
                            </a:outerShdw>
                          </a:effectLst>
                        </a:rPr>
                        <a:t>Malathion</a:t>
                      </a:r>
                      <a:endParaRPr lang="en-US" sz="2000" i="1" dirty="0" smtClean="0">
                        <a:solidFill>
                          <a:schemeClr val="tx2">
                            <a:lumMod val="75000"/>
                          </a:schemeClr>
                        </a:solidFill>
                        <a:effectLst>
                          <a:outerShdw blurRad="38100" dist="38100" dir="2700000" algn="tl">
                            <a:srgbClr val="000000">
                              <a:alpha val="43137"/>
                            </a:srgbClr>
                          </a:outerShdw>
                        </a:effectLst>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2">
                              <a:lumMod val="75000"/>
                            </a:schemeClr>
                          </a:solidFill>
                          <a:effectLst>
                            <a:outerShdw blurRad="38100" dist="38100" dir="2700000" algn="tl">
                              <a:srgbClr val="000000">
                                <a:alpha val="43137"/>
                              </a:srgbClr>
                            </a:outerShdw>
                          </a:effectLst>
                        </a:rPr>
                        <a:t>   1,375</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2">
                              <a:lumMod val="75000"/>
                            </a:schemeClr>
                          </a:solidFill>
                          <a:effectLst/>
                        </a:rPr>
                        <a:t>Caution (low)</a:t>
                      </a:r>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i="1" dirty="0" smtClean="0">
                          <a:solidFill>
                            <a:schemeClr val="tx2">
                              <a:lumMod val="75000"/>
                            </a:schemeClr>
                          </a:solidFill>
                          <a:effectLst>
                            <a:outerShdw blurRad="38100" dist="38100" dir="2700000" algn="tl">
                              <a:srgbClr val="000000">
                                <a:alpha val="43137"/>
                              </a:srgbClr>
                            </a:outerShdw>
                          </a:effectLst>
                        </a:rPr>
                        <a:t>Aspirin</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2">
                              <a:lumMod val="75000"/>
                            </a:schemeClr>
                          </a:solidFill>
                          <a:effectLst>
                            <a:outerShdw blurRad="38100" dist="38100" dir="2700000" algn="tl">
                              <a:srgbClr val="000000">
                                <a:alpha val="43137"/>
                              </a:srgbClr>
                            </a:outerShdw>
                          </a:effectLst>
                        </a:rPr>
                        <a:t>   1,000</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b="1" dirty="0" smtClean="0">
                        <a:solidFill>
                          <a:schemeClr val="tx2">
                            <a:lumMod val="75000"/>
                          </a:schemeClr>
                        </a:solidFill>
                        <a:effectLst/>
                      </a:endParaRPr>
                    </a:p>
                  </a:txBody>
                  <a:tcPr/>
                </a:tc>
              </a:tr>
              <a:tr h="36576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err="1" smtClean="0">
                          <a:solidFill>
                            <a:srgbClr val="FFC000"/>
                          </a:solidFill>
                          <a:effectLst>
                            <a:outerShdw blurRad="38100" dist="38100" dir="2700000" algn="tl">
                              <a:srgbClr val="000000">
                                <a:alpha val="43137"/>
                              </a:srgbClr>
                            </a:outerShdw>
                          </a:effectLst>
                        </a:rPr>
                        <a:t>Metalaxyl</a:t>
                      </a:r>
                      <a:r>
                        <a:rPr lang="en-US" sz="2000" dirty="0" smtClean="0">
                          <a:solidFill>
                            <a:srgbClr val="FFC000"/>
                          </a:solidFill>
                          <a:effectLst>
                            <a:outerShdw blurRad="38100" dist="38100" dir="2700000" algn="tl">
                              <a:srgbClr val="000000">
                                <a:alpha val="43137"/>
                              </a:srgbClr>
                            </a:outerShdw>
                          </a:effectLst>
                        </a:rPr>
                        <a:t> (</a:t>
                      </a:r>
                      <a:r>
                        <a:rPr lang="en-US" sz="2000" dirty="0" err="1" smtClean="0">
                          <a:solidFill>
                            <a:srgbClr val="FFC000"/>
                          </a:solidFill>
                          <a:effectLst>
                            <a:outerShdw blurRad="38100" dist="38100" dir="2700000" algn="tl">
                              <a:srgbClr val="000000">
                                <a:alpha val="43137"/>
                              </a:srgbClr>
                            </a:outerShdw>
                          </a:effectLst>
                        </a:rPr>
                        <a:t>Ridomil</a:t>
                      </a:r>
                      <a:r>
                        <a:rPr lang="en-US" sz="2000" dirty="0" smtClean="0">
                          <a:solidFill>
                            <a:srgbClr val="FFC000"/>
                          </a:solidFill>
                          <a:effectLst>
                            <a:outerShdw blurRad="38100" dist="38100" dir="2700000" algn="tl">
                              <a:srgbClr val="000000">
                                <a:alpha val="43137"/>
                              </a:srgbClr>
                            </a:outerShdw>
                          </a:effectLst>
                        </a:rPr>
                        <a:t>)</a:t>
                      </a:r>
                      <a:endParaRPr lang="en-US" sz="2000" i="1" dirty="0" smtClean="0">
                        <a:solidFill>
                          <a:srgbClr val="FFC000"/>
                        </a:solidFill>
                        <a:effectLst>
                          <a:outerShdw blurRad="38100" dist="38100" dir="2700000" algn="tl">
                            <a:srgbClr val="000000">
                              <a:alpha val="43137"/>
                            </a:srgbClr>
                          </a:outerShdw>
                        </a:effectLst>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FFC000"/>
                          </a:solidFill>
                          <a:effectLst>
                            <a:outerShdw blurRad="38100" dist="38100" dir="2700000" algn="tl">
                              <a:srgbClr val="000000">
                                <a:alpha val="43137"/>
                              </a:srgbClr>
                            </a:outerShdw>
                          </a:effectLst>
                        </a:rPr>
                        <a:t>       633</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FFC000"/>
                          </a:solidFill>
                          <a:effectLst>
                            <a:outerShdw blurRad="38100" dist="38100" dir="2700000" algn="tl">
                              <a:srgbClr val="000000">
                                <a:alpha val="43137"/>
                              </a:srgbClr>
                            </a:outerShdw>
                          </a:effectLst>
                        </a:rPr>
                        <a:t>Warning (mod)</a:t>
                      </a:r>
                    </a:p>
                  </a:txBody>
                  <a:tcPr/>
                </a:tc>
              </a:tr>
              <a:tr h="3962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i="1" dirty="0" smtClean="0">
                          <a:solidFill>
                            <a:srgbClr val="FFC000"/>
                          </a:solidFill>
                          <a:effectLst>
                            <a:outerShdw blurRad="38100" dist="38100" dir="2700000" algn="tl">
                              <a:srgbClr val="000000">
                                <a:alpha val="43137"/>
                              </a:srgbClr>
                            </a:outerShdw>
                          </a:effectLst>
                        </a:rPr>
                        <a:t>Ammonia</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FFC000"/>
                          </a:solidFill>
                          <a:effectLst>
                            <a:outerShdw blurRad="38100" dist="38100" dir="2700000" algn="tl">
                              <a:srgbClr val="000000">
                                <a:alpha val="43137"/>
                              </a:srgbClr>
                            </a:outerShdw>
                          </a:effectLst>
                        </a:rPr>
                        <a:t>       350</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b="1" dirty="0" smtClean="0">
                        <a:solidFill>
                          <a:srgbClr val="FFC000"/>
                        </a:solidFill>
                        <a:effectLst/>
                      </a:endParaRPr>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i="1" dirty="0" smtClean="0">
                          <a:solidFill>
                            <a:srgbClr val="0070C0"/>
                          </a:solidFill>
                          <a:effectLst>
                            <a:outerShdw blurRad="38100" dist="38100" dir="2700000" algn="tl">
                              <a:srgbClr val="000000">
                                <a:alpha val="43137"/>
                              </a:srgbClr>
                            </a:outerShdw>
                          </a:effectLst>
                        </a:rPr>
                        <a:t>Arsenic (arsenic acid)</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70C0"/>
                          </a:solidFill>
                          <a:effectLst>
                            <a:outerShdw blurRad="38100" dist="38100" dir="2700000" algn="tl">
                              <a:srgbClr val="000000">
                                <a:alpha val="43137"/>
                              </a:srgbClr>
                            </a:outerShdw>
                          </a:effectLst>
                        </a:rPr>
                        <a:t>         48</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b="1" dirty="0" smtClean="0">
                        <a:solidFill>
                          <a:schemeClr val="accent3">
                            <a:lumMod val="75000"/>
                          </a:schemeClr>
                        </a:solidFill>
                        <a:effectLst/>
                      </a:endParaRPr>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i="1" dirty="0" smtClean="0">
                          <a:solidFill>
                            <a:srgbClr val="0070C0"/>
                          </a:solidFill>
                          <a:effectLst>
                            <a:outerShdw blurRad="38100" dist="38100" dir="2700000" algn="tl">
                              <a:srgbClr val="000000">
                                <a:alpha val="43137"/>
                              </a:srgbClr>
                            </a:outerShdw>
                          </a:effectLst>
                        </a:rPr>
                        <a:t>Nicotine</a:t>
                      </a:r>
                    </a:p>
                  </a:txBody>
                  <a:tcPr/>
                </a:tc>
                <a:tc>
                  <a:txBody>
                    <a:bodyPr/>
                    <a:lstStyle/>
                    <a:p>
                      <a:r>
                        <a:rPr lang="en-US" sz="2000" dirty="0" smtClean="0">
                          <a:solidFill>
                            <a:srgbClr val="0070C0"/>
                          </a:solidFill>
                          <a:effectLst>
                            <a:outerShdw blurRad="38100" dist="38100" dir="2700000" algn="tl">
                              <a:srgbClr val="000000">
                                <a:alpha val="43137"/>
                              </a:srgbClr>
                            </a:outerShdw>
                          </a:effectLst>
                        </a:rPr>
                        <a:t>            1</a:t>
                      </a:r>
                      <a:endParaRPr lang="en-US" sz="2000" dirty="0">
                        <a:solidFill>
                          <a:srgbClr val="0070C0"/>
                        </a:solidFill>
                        <a:effectLst>
                          <a:outerShdw blurRad="38100" dist="38100" dir="2700000" algn="tl">
                            <a:srgbClr val="000000">
                              <a:alpha val="43137"/>
                            </a:srgbClr>
                          </a:outerShdw>
                        </a:effectLst>
                      </a:endParaRPr>
                    </a:p>
                  </a:txBody>
                  <a:tcPr/>
                </a:tc>
                <a:tc>
                  <a:txBody>
                    <a:bodyPr/>
                    <a:lstStyle/>
                    <a:p>
                      <a:endParaRPr lang="en-US" sz="2000" b="1" dirty="0">
                        <a:solidFill>
                          <a:schemeClr val="accent3">
                            <a:lumMod val="75000"/>
                          </a:schemeClr>
                        </a:solidFill>
                        <a:effectLst/>
                      </a:endParaRPr>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err="1" smtClean="0">
                          <a:solidFill>
                            <a:srgbClr val="0070C0"/>
                          </a:solidFill>
                          <a:effectLst>
                            <a:outerShdw blurRad="38100" dist="38100" dir="2700000" algn="tl">
                              <a:srgbClr val="000000">
                                <a:alpha val="43137"/>
                              </a:srgbClr>
                            </a:outerShdw>
                          </a:effectLst>
                        </a:rPr>
                        <a:t>Aldicarb</a:t>
                      </a:r>
                      <a:r>
                        <a:rPr lang="en-US" sz="2000" dirty="0" smtClean="0">
                          <a:solidFill>
                            <a:srgbClr val="0070C0"/>
                          </a:solidFill>
                          <a:effectLst>
                            <a:outerShdw blurRad="38100" dist="38100" dir="2700000" algn="tl">
                              <a:srgbClr val="000000">
                                <a:alpha val="43137"/>
                              </a:srgbClr>
                            </a:outerShdw>
                          </a:effectLst>
                        </a:rPr>
                        <a:t> (</a:t>
                      </a:r>
                      <a:r>
                        <a:rPr lang="en-US" sz="2000" dirty="0" err="1" smtClean="0">
                          <a:solidFill>
                            <a:srgbClr val="0070C0"/>
                          </a:solidFill>
                          <a:effectLst>
                            <a:outerShdw blurRad="38100" dist="38100" dir="2700000" algn="tl">
                              <a:srgbClr val="000000">
                                <a:alpha val="43137"/>
                              </a:srgbClr>
                            </a:outerShdw>
                          </a:effectLst>
                        </a:rPr>
                        <a:t>Temik</a:t>
                      </a:r>
                      <a:r>
                        <a:rPr lang="en-US" sz="2000" dirty="0" smtClean="0">
                          <a:solidFill>
                            <a:srgbClr val="0070C0"/>
                          </a:solidFill>
                          <a:effectLst>
                            <a:outerShdw blurRad="38100" dist="38100" dir="2700000" algn="tl">
                              <a:srgbClr val="000000">
                                <a:alpha val="43137"/>
                              </a:srgbClr>
                            </a:outerShdw>
                          </a:effectLst>
                        </a:rPr>
                        <a:t>)</a:t>
                      </a:r>
                      <a:endParaRPr lang="en-US" sz="2000" i="1" dirty="0" smtClean="0">
                        <a:solidFill>
                          <a:srgbClr val="0070C0"/>
                        </a:solidFill>
                        <a:effectLst>
                          <a:outerShdw blurRad="38100" dist="38100" dir="2700000" algn="tl">
                            <a:srgbClr val="000000">
                              <a:alpha val="43137"/>
                            </a:srgbClr>
                          </a:outerShdw>
                        </a:effectLst>
                      </a:endParaRPr>
                    </a:p>
                  </a:txBody>
                  <a:tcPr/>
                </a:tc>
                <a:tc>
                  <a:txBody>
                    <a:bodyPr/>
                    <a:lstStyle/>
                    <a:p>
                      <a:r>
                        <a:rPr lang="en-US" sz="2000" dirty="0" smtClean="0">
                          <a:solidFill>
                            <a:srgbClr val="0070C0"/>
                          </a:solidFill>
                          <a:effectLst>
                            <a:outerShdw blurRad="38100" dist="38100" dir="2700000" algn="tl">
                              <a:srgbClr val="000000">
                                <a:alpha val="43137"/>
                              </a:srgbClr>
                            </a:outerShdw>
                          </a:effectLst>
                        </a:rPr>
                        <a:t>       </a:t>
                      </a:r>
                      <a:r>
                        <a:rPr lang="en-US" sz="2000" baseline="0" dirty="0" smtClean="0">
                          <a:solidFill>
                            <a:srgbClr val="0070C0"/>
                          </a:solidFill>
                          <a:effectLst>
                            <a:outerShdw blurRad="38100" dist="38100" dir="2700000" algn="tl">
                              <a:srgbClr val="000000">
                                <a:alpha val="43137"/>
                              </a:srgbClr>
                            </a:outerShdw>
                          </a:effectLst>
                        </a:rPr>
                        <a:t> </a:t>
                      </a:r>
                      <a:r>
                        <a:rPr lang="en-US" sz="2000" dirty="0" smtClean="0">
                          <a:solidFill>
                            <a:srgbClr val="0070C0"/>
                          </a:solidFill>
                          <a:effectLst>
                            <a:outerShdw blurRad="38100" dist="38100" dir="2700000" algn="tl">
                              <a:srgbClr val="000000">
                                <a:alpha val="43137"/>
                              </a:srgbClr>
                            </a:outerShdw>
                          </a:effectLst>
                        </a:rPr>
                        <a:t>    0.93</a:t>
                      </a:r>
                      <a:endParaRPr lang="en-US" sz="2000" dirty="0">
                        <a:solidFill>
                          <a:srgbClr val="0070C0"/>
                        </a:solidFill>
                        <a:effectLst>
                          <a:outerShdw blurRad="38100" dist="38100" dir="2700000" algn="tl">
                            <a:srgbClr val="000000">
                              <a:alpha val="43137"/>
                            </a:srgbClr>
                          </a:outerShdw>
                        </a:effectLs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70C0"/>
                          </a:solidFill>
                          <a:effectLst/>
                        </a:rPr>
                        <a:t>Danger - Poison</a:t>
                      </a:r>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i="1" dirty="0" smtClean="0">
                          <a:solidFill>
                            <a:srgbClr val="0070C0"/>
                          </a:solidFill>
                          <a:effectLst>
                            <a:outerShdw blurRad="38100" dist="38100" dir="2700000" algn="tl">
                              <a:srgbClr val="000000">
                                <a:alpha val="43137"/>
                              </a:srgbClr>
                            </a:outerShdw>
                          </a:effectLst>
                        </a:rPr>
                        <a:t>Dioxin (TCDD)</a:t>
                      </a:r>
                    </a:p>
                  </a:txBody>
                  <a:tcPr/>
                </a:tc>
                <a:tc>
                  <a:txBody>
                    <a:bodyPr/>
                    <a:lstStyle/>
                    <a:p>
                      <a:r>
                        <a:rPr lang="en-US" sz="2000" dirty="0" smtClean="0">
                          <a:solidFill>
                            <a:srgbClr val="0070C0"/>
                          </a:solidFill>
                          <a:effectLst>
                            <a:outerShdw blurRad="38100" dist="38100" dir="2700000" algn="tl">
                              <a:srgbClr val="000000">
                                <a:alpha val="43137"/>
                              </a:srgbClr>
                            </a:outerShdw>
                          </a:effectLst>
                        </a:rPr>
                        <a:t>            0.001</a:t>
                      </a:r>
                      <a:endParaRPr lang="en-US" sz="2000" dirty="0">
                        <a:solidFill>
                          <a:srgbClr val="0070C0"/>
                        </a:solidFill>
                        <a:effectLst>
                          <a:outerShdw blurRad="38100" dist="38100" dir="2700000" algn="tl">
                            <a:srgbClr val="000000">
                              <a:alpha val="43137"/>
                            </a:srgbClr>
                          </a:outerShdw>
                        </a:effectLst>
                      </a:endParaRPr>
                    </a:p>
                  </a:txBody>
                  <a:tcPr/>
                </a:tc>
                <a:tc>
                  <a:txBody>
                    <a:bodyPr/>
                    <a:lstStyle/>
                    <a:p>
                      <a:endParaRPr lang="en-US" sz="2000" dirty="0">
                        <a:solidFill>
                          <a:schemeClr val="accent3">
                            <a:lumMod val="75000"/>
                          </a:schemeClr>
                        </a:solidFill>
                        <a:effectLst>
                          <a:outerShdw blurRad="38100" dist="38100" dir="2700000" algn="tl">
                            <a:srgbClr val="000000">
                              <a:alpha val="43137"/>
                            </a:srgbClr>
                          </a:outerShdw>
                        </a:effectLst>
                      </a:endParaRPr>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i="1" dirty="0" err="1" smtClean="0">
                          <a:solidFill>
                            <a:srgbClr val="0070C0"/>
                          </a:solidFill>
                          <a:effectLst>
                            <a:outerShdw blurRad="38100" dist="38100" dir="2700000" algn="tl">
                              <a:srgbClr val="000000">
                                <a:alpha val="43137"/>
                              </a:srgbClr>
                            </a:outerShdw>
                          </a:effectLst>
                        </a:rPr>
                        <a:t>Botulinum</a:t>
                      </a:r>
                      <a:r>
                        <a:rPr lang="en-US" sz="2000" i="1" dirty="0" smtClean="0">
                          <a:solidFill>
                            <a:srgbClr val="0070C0"/>
                          </a:solidFill>
                          <a:effectLst>
                            <a:outerShdw blurRad="38100" dist="38100" dir="2700000" algn="tl">
                              <a:srgbClr val="000000">
                                <a:alpha val="43137"/>
                              </a:srgbClr>
                            </a:outerShdw>
                          </a:effectLst>
                        </a:rPr>
                        <a:t> toxin</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70C0"/>
                          </a:solidFill>
                          <a:effectLst>
                            <a:outerShdw blurRad="38100" dist="38100" dir="2700000" algn="tl">
                              <a:srgbClr val="000000">
                                <a:alpha val="43137"/>
                              </a:srgbClr>
                            </a:outerShdw>
                          </a:effectLst>
                        </a:rPr>
                        <a:t>            0.00001</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dirty="0" smtClean="0">
                        <a:solidFill>
                          <a:schemeClr val="accent3">
                            <a:lumMod val="75000"/>
                          </a:schemeClr>
                        </a:solidFill>
                        <a:effectLst>
                          <a:outerShdw blurRad="38100" dist="38100" dir="2700000" algn="tl">
                            <a:srgbClr val="000000">
                              <a:alpha val="43137"/>
                            </a:srgbClr>
                          </a:outerShdw>
                        </a:effectLst>
                      </a:endParaRPr>
                    </a:p>
                  </a:txBody>
                  <a:tcPr/>
                </a:tc>
              </a:tr>
            </a:tbl>
          </a:graphicData>
        </a:graphic>
      </p:graphicFrame>
    </p:spTree>
    <p:custDataLst>
      <p:tags r:id="rId1"/>
    </p:custDataLst>
    <p:extLst>
      <p:ext uri="{BB962C8B-B14F-4D97-AF65-F5344CB8AC3E}">
        <p14:creationId xmlns:p14="http://schemas.microsoft.com/office/powerpoint/2010/main" val="42064222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 purchase can reduce risk.</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67000" y="1295400"/>
            <a:ext cx="3987800" cy="5311619"/>
          </a:xfrm>
        </p:spPr>
      </p:pic>
    </p:spTree>
    <p:extLst>
      <p:ext uri="{BB962C8B-B14F-4D97-AF65-F5344CB8AC3E}">
        <p14:creationId xmlns:p14="http://schemas.microsoft.com/office/powerpoint/2010/main" val="2059815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Purchase </a:t>
            </a:r>
            <a:r>
              <a:rPr lang="en-US" dirty="0" smtClean="0"/>
              <a:t>the least </a:t>
            </a:r>
            <a:r>
              <a:rPr lang="en-US" dirty="0"/>
              <a:t>toxic pesticide </a:t>
            </a:r>
            <a:r>
              <a:rPr lang="en-US" dirty="0" smtClean="0"/>
              <a:t/>
            </a:r>
            <a:br>
              <a:rPr lang="en-US" dirty="0" smtClean="0"/>
            </a:br>
            <a:r>
              <a:rPr lang="en-US" dirty="0" smtClean="0"/>
              <a:t>that </a:t>
            </a:r>
            <a:r>
              <a:rPr lang="en-US" dirty="0"/>
              <a:t>will do the job.</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1734766"/>
            <a:ext cx="6516440" cy="5105400"/>
          </a:xfrm>
        </p:spPr>
      </p:pic>
    </p:spTree>
    <p:extLst>
      <p:ext uri="{BB962C8B-B14F-4D97-AF65-F5344CB8AC3E}">
        <p14:creationId xmlns:p14="http://schemas.microsoft.com/office/powerpoint/2010/main" val="23430210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Read </a:t>
            </a:r>
            <a:r>
              <a:rPr lang="en-US" dirty="0" smtClean="0"/>
              <a:t>and understand the </a:t>
            </a:r>
            <a:r>
              <a:rPr lang="en-US" dirty="0"/>
              <a:t>label</a:t>
            </a:r>
            <a:r>
              <a:rPr lang="en-US" dirty="0" smtClean="0"/>
              <a: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600200"/>
            <a:ext cx="7258334" cy="4064667"/>
          </a:xfrm>
          <a:prstGeom prst="rect">
            <a:avLst/>
          </a:prstGeom>
          <a:ln>
            <a:noFill/>
          </a:ln>
          <a:effectLst>
            <a:softEdge rad="112500"/>
          </a:effectLst>
        </p:spPr>
      </p:pic>
    </p:spTree>
    <p:extLst>
      <p:ext uri="{BB962C8B-B14F-4D97-AF65-F5344CB8AC3E}">
        <p14:creationId xmlns:p14="http://schemas.microsoft.com/office/powerpoint/2010/main" val="30882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 Toxicity X Exposure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868" y="2499531"/>
            <a:ext cx="3048000" cy="2286000"/>
          </a:xfrm>
        </p:spPr>
      </p:pic>
      <p:sp>
        <p:nvSpPr>
          <p:cNvPr id="5" name="Rectangle 4"/>
          <p:cNvSpPr/>
          <p:nvPr/>
        </p:nvSpPr>
        <p:spPr>
          <a:xfrm>
            <a:off x="3124200" y="3048000"/>
            <a:ext cx="4156907" cy="1107996"/>
          </a:xfrm>
          <a:prstGeom prst="rect">
            <a:avLst/>
          </a:prstGeom>
        </p:spPr>
        <p:txBody>
          <a:bodyPr wrap="none">
            <a:spAutoFit/>
          </a:bodyPr>
          <a:lstStyle/>
          <a:p>
            <a:r>
              <a:rPr lang="en-US" sz="6600" dirty="0"/>
              <a:t>= </a:t>
            </a:r>
            <a:r>
              <a:rPr lang="en-US" sz="6600" dirty="0" smtClean="0"/>
              <a:t>		 	 X   </a:t>
            </a:r>
            <a:endParaRPr lang="en-US" sz="66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9862" y="2636862"/>
            <a:ext cx="2011338" cy="201133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5634" y="2478963"/>
            <a:ext cx="2380804" cy="2122884"/>
          </a:xfrm>
          <a:prstGeom prst="rect">
            <a:avLst/>
          </a:prstGeom>
        </p:spPr>
      </p:pic>
    </p:spTree>
    <p:extLst>
      <p:ext uri="{BB962C8B-B14F-4D97-AF65-F5344CB8AC3E}">
        <p14:creationId xmlns:p14="http://schemas.microsoft.com/office/powerpoint/2010/main" val="5596016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Purchase the safest formulation.</a:t>
            </a:r>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5529" t="20000" b="25366"/>
          <a:stretch/>
        </p:blipFill>
        <p:spPr bwMode="auto">
          <a:xfrm>
            <a:off x="1295400" y="1905000"/>
            <a:ext cx="7159527" cy="388097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81074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28600"/>
            <a:ext cx="8229600" cy="1066800"/>
          </a:xfrm>
        </p:spPr>
        <p:txBody>
          <a:bodyPr>
            <a:normAutofit fontScale="90000"/>
          </a:bodyPr>
          <a:lstStyle/>
          <a:p>
            <a:pPr algn="ctr" eaLnBrk="1" hangingPunct="1"/>
            <a:r>
              <a:rPr lang="en-US" sz="5400" dirty="0" smtClean="0"/>
              <a:t>Pesticide formulations </a:t>
            </a:r>
            <a:br>
              <a:rPr lang="en-US" sz="5400" dirty="0" smtClean="0"/>
            </a:br>
            <a:r>
              <a:rPr lang="en-US" sz="5400" dirty="0" smtClean="0"/>
              <a:t>include solids.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9754" r="10834" b="-173"/>
          <a:stretch/>
        </p:blipFill>
        <p:spPr>
          <a:xfrm>
            <a:off x="1828800" y="1563751"/>
            <a:ext cx="5410200" cy="5263445"/>
          </a:xfrm>
          <a:prstGeom prst="rect">
            <a:avLst/>
          </a:prstGeom>
        </p:spPr>
      </p:pic>
    </p:spTree>
    <p:extLst>
      <p:ext uri="{BB962C8B-B14F-4D97-AF65-F5344CB8AC3E}">
        <p14:creationId xmlns:p14="http://schemas.microsoft.com/office/powerpoint/2010/main" val="27290443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28600"/>
            <a:ext cx="8229600" cy="1066800"/>
          </a:xfrm>
        </p:spPr>
        <p:txBody>
          <a:bodyPr>
            <a:normAutofit fontScale="90000"/>
          </a:bodyPr>
          <a:lstStyle/>
          <a:p>
            <a:pPr algn="ctr" eaLnBrk="1" hangingPunct="1"/>
            <a:r>
              <a:rPr lang="en-US" sz="5400" dirty="0" smtClean="0"/>
              <a:t>Pesticide formulations </a:t>
            </a:r>
            <a:br>
              <a:rPr lang="en-US" sz="5400" dirty="0" smtClean="0"/>
            </a:br>
            <a:r>
              <a:rPr lang="en-US" sz="5400" dirty="0" smtClean="0"/>
              <a:t>include solids.</a:t>
            </a:r>
          </a:p>
        </p:txBody>
      </p:sp>
      <p:pic>
        <p:nvPicPr>
          <p:cNvPr id="3" name="Content Placeholder 2"/>
          <p:cNvPicPr>
            <a:picLocks noGrp="1" noChangeAspect="1"/>
          </p:cNvPicPr>
          <p:nvPr>
            <p:ph idx="1"/>
          </p:nvPr>
        </p:nvPicPr>
        <p:blipFill rotWithShape="1">
          <a:blip r:embed="rId3">
            <a:extLst>
              <a:ext uri="{28A0092B-C50C-407E-A947-70E740481C1C}">
                <a14:useLocalDpi xmlns:a14="http://schemas.microsoft.com/office/drawing/2010/main" val="0"/>
              </a:ext>
            </a:extLst>
          </a:blip>
          <a:srcRect l="7326" t="8283" r="3865"/>
          <a:stretch/>
        </p:blipFill>
        <p:spPr>
          <a:xfrm>
            <a:off x="2209800" y="1447800"/>
            <a:ext cx="5129895" cy="5185748"/>
          </a:xfrm>
        </p:spPr>
      </p:pic>
    </p:spTree>
    <p:extLst>
      <p:ext uri="{BB962C8B-B14F-4D97-AF65-F5344CB8AC3E}">
        <p14:creationId xmlns:p14="http://schemas.microsoft.com/office/powerpoint/2010/main" val="2463607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28600"/>
            <a:ext cx="8229600" cy="1066800"/>
          </a:xfrm>
        </p:spPr>
        <p:txBody>
          <a:bodyPr>
            <a:normAutofit fontScale="90000"/>
          </a:bodyPr>
          <a:lstStyle/>
          <a:p>
            <a:pPr algn="ctr" eaLnBrk="1" hangingPunct="1"/>
            <a:r>
              <a:rPr lang="en-US" sz="5400" dirty="0" smtClean="0"/>
              <a:t>Pesticide formulations </a:t>
            </a:r>
            <a:br>
              <a:rPr lang="en-US" sz="5400" dirty="0" smtClean="0"/>
            </a:br>
            <a:r>
              <a:rPr lang="en-US" sz="5400" dirty="0" smtClean="0"/>
              <a:t>include solids.</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4836"/>
          <a:stretch/>
        </p:blipFill>
        <p:spPr>
          <a:xfrm>
            <a:off x="1524000" y="1371600"/>
            <a:ext cx="5715899" cy="5243209"/>
          </a:xfrm>
          <a:prstGeom prst="rect">
            <a:avLst/>
          </a:prstGeom>
        </p:spPr>
      </p:pic>
    </p:spTree>
    <p:extLst>
      <p:ext uri="{BB962C8B-B14F-4D97-AF65-F5344CB8AC3E}">
        <p14:creationId xmlns:p14="http://schemas.microsoft.com/office/powerpoint/2010/main" val="24636070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609600"/>
            <a:ext cx="8229600" cy="1066800"/>
          </a:xfrm>
        </p:spPr>
        <p:txBody>
          <a:bodyPr>
            <a:normAutofit fontScale="90000"/>
          </a:bodyPr>
          <a:lstStyle/>
          <a:p>
            <a:r>
              <a:rPr lang="en-US" sz="5400" dirty="0"/>
              <a:t>Pesticide formulations include solids added to </a:t>
            </a:r>
            <a:r>
              <a:rPr lang="en-US" sz="5400" dirty="0" smtClean="0"/>
              <a:t>water.</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917" b="4710"/>
          <a:stretch/>
        </p:blipFill>
        <p:spPr>
          <a:xfrm>
            <a:off x="1485900" y="1828800"/>
            <a:ext cx="6172200" cy="4727642"/>
          </a:xfrm>
          <a:prstGeom prst="rect">
            <a:avLst/>
          </a:prstGeom>
        </p:spPr>
      </p:pic>
    </p:spTree>
    <p:extLst>
      <p:ext uri="{BB962C8B-B14F-4D97-AF65-F5344CB8AC3E}">
        <p14:creationId xmlns:p14="http://schemas.microsoft.com/office/powerpoint/2010/main" val="10072924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609600"/>
            <a:ext cx="8229600" cy="1066800"/>
          </a:xfrm>
        </p:spPr>
        <p:txBody>
          <a:bodyPr>
            <a:normAutofit fontScale="90000"/>
          </a:bodyPr>
          <a:lstStyle/>
          <a:p>
            <a:r>
              <a:rPr lang="en-US" sz="5400" dirty="0" smtClean="0"/>
              <a:t>Pesticide formulations </a:t>
            </a:r>
            <a:r>
              <a:rPr lang="en-US" sz="5400" dirty="0"/>
              <a:t>include solids added to </a:t>
            </a:r>
            <a:r>
              <a:rPr lang="en-US" sz="5400" dirty="0" smtClean="0"/>
              <a:t>water. </a:t>
            </a:r>
          </a:p>
        </p:txBody>
      </p:sp>
      <p:sp>
        <p:nvSpPr>
          <p:cNvPr id="34819" name="Rectangle 3"/>
          <p:cNvSpPr>
            <a:spLocks noGrp="1" noChangeArrowheads="1"/>
          </p:cNvSpPr>
          <p:nvPr>
            <p:ph type="body" idx="1"/>
          </p:nvPr>
        </p:nvSpPr>
        <p:spPr>
          <a:xfrm>
            <a:off x="990600" y="3276600"/>
            <a:ext cx="4876800" cy="4838700"/>
          </a:xfrm>
        </p:spPr>
        <p:txBody>
          <a:bodyPr>
            <a:normAutofit/>
          </a:bodyPr>
          <a:lstStyle/>
          <a:p>
            <a:pPr eaLnBrk="1" hangingPunct="1"/>
            <a:endParaRPr lang="en-US" dirty="0" smtClean="0"/>
          </a:p>
          <a:p>
            <a:pPr eaLnBrk="1" hangingPunct="1">
              <a:buFont typeface="Wingdings" pitchFamily="2" charset="2"/>
              <a:buNone/>
            </a:pPr>
            <a:endParaRPr lang="en-US" dirty="0" smtClean="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786160" y="1836420"/>
            <a:ext cx="5623560" cy="5021580"/>
          </a:xfrm>
          <a:prstGeom prst="rect">
            <a:avLst/>
          </a:prstGeom>
        </p:spPr>
      </p:pic>
    </p:spTree>
    <p:extLst>
      <p:ext uri="{BB962C8B-B14F-4D97-AF65-F5344CB8AC3E}">
        <p14:creationId xmlns:p14="http://schemas.microsoft.com/office/powerpoint/2010/main" val="673819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609600"/>
            <a:ext cx="8229600" cy="1066800"/>
          </a:xfrm>
        </p:spPr>
        <p:txBody>
          <a:bodyPr>
            <a:normAutofit fontScale="90000"/>
          </a:bodyPr>
          <a:lstStyle/>
          <a:p>
            <a:r>
              <a:rPr lang="en-US" sz="5400" dirty="0"/>
              <a:t>Pesticide formulations include </a:t>
            </a:r>
            <a:r>
              <a:rPr lang="en-US" sz="5400"/>
              <a:t>solids </a:t>
            </a:r>
            <a:r>
              <a:rPr lang="en-US" sz="5400" smtClean="0"/>
              <a:t>added </a:t>
            </a:r>
            <a:r>
              <a:rPr lang="en-US" sz="5400" dirty="0"/>
              <a:t>to </a:t>
            </a:r>
            <a:r>
              <a:rPr lang="en-US" sz="5400" dirty="0" smtClean="0"/>
              <a:t>water. </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1905000"/>
            <a:ext cx="5760316" cy="4525963"/>
          </a:xfrm>
        </p:spPr>
      </p:pic>
    </p:spTree>
    <p:extLst>
      <p:ext uri="{BB962C8B-B14F-4D97-AF65-F5344CB8AC3E}">
        <p14:creationId xmlns:p14="http://schemas.microsoft.com/office/powerpoint/2010/main" val="6738197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28600"/>
            <a:ext cx="8229600" cy="1066800"/>
          </a:xfrm>
        </p:spPr>
        <p:txBody>
          <a:bodyPr>
            <a:normAutofit fontScale="90000"/>
          </a:bodyPr>
          <a:lstStyle/>
          <a:p>
            <a:pPr algn="ctr" eaLnBrk="1" hangingPunct="1"/>
            <a:r>
              <a:rPr lang="en-US" sz="5400" dirty="0" smtClean="0"/>
              <a:t>Pesticide </a:t>
            </a:r>
            <a:r>
              <a:rPr lang="en-US" sz="5400" dirty="0"/>
              <a:t>f</a:t>
            </a:r>
            <a:r>
              <a:rPr lang="en-US" sz="5400" dirty="0" smtClean="0"/>
              <a:t>ormulations </a:t>
            </a:r>
            <a:br>
              <a:rPr lang="en-US" sz="5400" dirty="0" smtClean="0"/>
            </a:br>
            <a:r>
              <a:rPr lang="en-US" sz="5400" dirty="0" smtClean="0"/>
              <a:t>include liquids.</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0200" y="1524000"/>
            <a:ext cx="6172200" cy="5191666"/>
          </a:xfrm>
          <a:prstGeom prst="rect">
            <a:avLst/>
          </a:prstGeom>
          <a:ln>
            <a:noFill/>
          </a:ln>
          <a:effectLst>
            <a:softEdge rad="112500"/>
          </a:effectLst>
        </p:spPr>
      </p:pic>
    </p:spTree>
    <p:extLst>
      <p:ext uri="{BB962C8B-B14F-4D97-AF65-F5344CB8AC3E}">
        <p14:creationId xmlns:p14="http://schemas.microsoft.com/office/powerpoint/2010/main" val="42268519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28600"/>
            <a:ext cx="8229600" cy="1066800"/>
          </a:xfrm>
        </p:spPr>
        <p:txBody>
          <a:bodyPr>
            <a:normAutofit fontScale="90000"/>
          </a:bodyPr>
          <a:lstStyle/>
          <a:p>
            <a:pPr algn="ctr" eaLnBrk="1" hangingPunct="1"/>
            <a:r>
              <a:rPr lang="en-US" sz="5400" dirty="0" smtClean="0"/>
              <a:t>Pesticide </a:t>
            </a:r>
            <a:r>
              <a:rPr lang="en-US" sz="5400" dirty="0"/>
              <a:t>f</a:t>
            </a:r>
            <a:r>
              <a:rPr lang="en-US" sz="5400" dirty="0" smtClean="0"/>
              <a:t>ormulations </a:t>
            </a:r>
            <a:br>
              <a:rPr lang="en-US" sz="5400" dirty="0" smtClean="0"/>
            </a:br>
            <a:r>
              <a:rPr lang="en-US" sz="5400" dirty="0" smtClean="0"/>
              <a:t>include liquids.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76400" y="1623470"/>
            <a:ext cx="6096000" cy="5226424"/>
          </a:xfrm>
          <a:prstGeom prst="rect">
            <a:avLst/>
          </a:prstGeom>
          <a:ln>
            <a:noFill/>
          </a:ln>
          <a:effectLst>
            <a:softEdge rad="112500"/>
          </a:effectLst>
        </p:spPr>
      </p:pic>
    </p:spTree>
    <p:extLst>
      <p:ext uri="{BB962C8B-B14F-4D97-AF65-F5344CB8AC3E}">
        <p14:creationId xmlns:p14="http://schemas.microsoft.com/office/powerpoint/2010/main" val="29041795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28600"/>
            <a:ext cx="8229600" cy="1066800"/>
          </a:xfrm>
        </p:spPr>
        <p:txBody>
          <a:bodyPr>
            <a:normAutofit fontScale="90000"/>
          </a:bodyPr>
          <a:lstStyle/>
          <a:p>
            <a:pPr algn="ctr" eaLnBrk="1" hangingPunct="1"/>
            <a:r>
              <a:rPr lang="en-US" sz="5400" dirty="0" smtClean="0"/>
              <a:t>Pesticide </a:t>
            </a:r>
            <a:r>
              <a:rPr lang="en-US" sz="5400" dirty="0"/>
              <a:t>f</a:t>
            </a:r>
            <a:r>
              <a:rPr lang="en-US" sz="5400" dirty="0" smtClean="0"/>
              <a:t>ormulations </a:t>
            </a:r>
            <a:br>
              <a:rPr lang="en-US" sz="5400" dirty="0" smtClean="0"/>
            </a:br>
            <a:r>
              <a:rPr lang="en-US" sz="5400" dirty="0" smtClean="0"/>
              <a:t>include liquids.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5941"/>
          <a:stretch/>
        </p:blipFill>
        <p:spPr>
          <a:xfrm>
            <a:off x="1295400" y="1600201"/>
            <a:ext cx="6479646" cy="5261042"/>
          </a:xfrm>
          <a:prstGeom prst="rect">
            <a:avLst/>
          </a:prstGeom>
          <a:ln>
            <a:noFill/>
          </a:ln>
          <a:effectLst>
            <a:softEdge rad="112500"/>
          </a:effectLst>
        </p:spPr>
      </p:pic>
    </p:spTree>
    <p:extLst>
      <p:ext uri="{BB962C8B-B14F-4D97-AF65-F5344CB8AC3E}">
        <p14:creationId xmlns:p14="http://schemas.microsoft.com/office/powerpoint/2010/main" val="2904179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Should we be concerned </a:t>
            </a:r>
            <a:br>
              <a:rPr lang="en-US" dirty="0" smtClean="0"/>
            </a:br>
            <a:r>
              <a:rPr lang="en-US" dirty="0" smtClean="0"/>
              <a:t>with pesticides?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460770"/>
            <a:ext cx="6705600" cy="5029200"/>
          </a:xfrm>
          <a:prstGeom prst="rect">
            <a:avLst/>
          </a:prstGeom>
        </p:spPr>
      </p:pic>
      <p:sp>
        <p:nvSpPr>
          <p:cNvPr id="3" name="Content Placeholder 2"/>
          <p:cNvSpPr>
            <a:spLocks noGrp="1"/>
          </p:cNvSpPr>
          <p:nvPr>
            <p:ph idx="1"/>
          </p:nvPr>
        </p:nvSpPr>
        <p:spPr>
          <a:xfrm>
            <a:off x="1371600" y="5983151"/>
            <a:ext cx="3276600" cy="514925"/>
          </a:xfrm>
        </p:spPr>
        <p:txBody>
          <a:bodyPr>
            <a:normAutofit fontScale="92500" lnSpcReduction="10000"/>
          </a:bodyPr>
          <a:lstStyle/>
          <a:p>
            <a:pPr marL="0" indent="0">
              <a:buNone/>
            </a:pPr>
            <a:r>
              <a:rPr lang="en-US" dirty="0" smtClean="0">
                <a:solidFill>
                  <a:srgbClr val="FFFF00"/>
                </a:solidFill>
                <a:hlinkClick r:id="rId4" action="ppaction://hlinkfile"/>
              </a:rPr>
              <a:t>Ag Health Safety</a:t>
            </a:r>
            <a:endParaRPr lang="en-US" dirty="0">
              <a:solidFill>
                <a:srgbClr val="FFFF00"/>
              </a:solidFill>
            </a:endParaRPr>
          </a:p>
        </p:txBody>
      </p:sp>
    </p:spTree>
    <p:extLst>
      <p:ext uri="{BB962C8B-B14F-4D97-AF65-F5344CB8AC3E}">
        <p14:creationId xmlns:p14="http://schemas.microsoft.com/office/powerpoint/2010/main" val="31373014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28600"/>
            <a:ext cx="8229600" cy="1066800"/>
          </a:xfrm>
        </p:spPr>
        <p:txBody>
          <a:bodyPr>
            <a:normAutofit fontScale="90000"/>
          </a:bodyPr>
          <a:lstStyle/>
          <a:p>
            <a:pPr algn="ctr" eaLnBrk="1" hangingPunct="1"/>
            <a:r>
              <a:rPr lang="en-US" sz="5400" dirty="0" smtClean="0"/>
              <a:t>Pesticide </a:t>
            </a:r>
            <a:r>
              <a:rPr lang="en-US" sz="5400" dirty="0"/>
              <a:t>f</a:t>
            </a:r>
            <a:r>
              <a:rPr lang="en-US" sz="5400" dirty="0" smtClean="0"/>
              <a:t>ormulations </a:t>
            </a:r>
            <a:br>
              <a:rPr lang="en-US" sz="5400" dirty="0" smtClean="0"/>
            </a:br>
            <a:r>
              <a:rPr lang="en-US" sz="5400" dirty="0" smtClean="0"/>
              <a:t>include liquids.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451286"/>
            <a:ext cx="6438468" cy="5375910"/>
          </a:xfrm>
          <a:prstGeom prst="rect">
            <a:avLst/>
          </a:prstGeom>
          <a:ln>
            <a:noFill/>
          </a:ln>
          <a:effectLst>
            <a:softEdge rad="112500"/>
          </a:effectLst>
        </p:spPr>
      </p:pic>
    </p:spTree>
    <p:extLst>
      <p:ext uri="{BB962C8B-B14F-4D97-AF65-F5344CB8AC3E}">
        <p14:creationId xmlns:p14="http://schemas.microsoft.com/office/powerpoint/2010/main" val="29041795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28600"/>
            <a:ext cx="8229600" cy="1066800"/>
          </a:xfrm>
        </p:spPr>
        <p:txBody>
          <a:bodyPr>
            <a:normAutofit fontScale="90000"/>
          </a:bodyPr>
          <a:lstStyle/>
          <a:p>
            <a:pPr algn="ctr" eaLnBrk="1" hangingPunct="1"/>
            <a:r>
              <a:rPr lang="en-US" sz="5400" dirty="0" smtClean="0"/>
              <a:t>Pesticide formulations include aerosols.</a:t>
            </a:r>
          </a:p>
        </p:txBody>
      </p:sp>
      <p:sp>
        <p:nvSpPr>
          <p:cNvPr id="34819" name="Rectangle 3"/>
          <p:cNvSpPr>
            <a:spLocks noGrp="1" noChangeArrowheads="1"/>
          </p:cNvSpPr>
          <p:nvPr>
            <p:ph type="body" idx="1"/>
          </p:nvPr>
        </p:nvSpPr>
        <p:spPr>
          <a:xfrm>
            <a:off x="457200" y="1371600"/>
            <a:ext cx="6172200" cy="4838700"/>
          </a:xfrm>
        </p:spPr>
        <p:txBody>
          <a:bodyPr>
            <a:normAutofit/>
          </a:bodyPr>
          <a:lstStyle/>
          <a:p>
            <a:pPr eaLnBrk="1" hangingPunct="1">
              <a:buFont typeface="Wingdings" pitchFamily="2" charset="2"/>
              <a:buNone/>
            </a:pPr>
            <a:endParaRPr 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600200"/>
            <a:ext cx="6172200" cy="5061204"/>
          </a:xfrm>
          <a:prstGeom prst="rect">
            <a:avLst/>
          </a:prstGeom>
          <a:ln>
            <a:noFill/>
          </a:ln>
          <a:effectLst>
            <a:softEdge rad="112500"/>
          </a:effectLst>
        </p:spPr>
      </p:pic>
    </p:spTree>
    <p:extLst>
      <p:ext uri="{BB962C8B-B14F-4D97-AF65-F5344CB8AC3E}">
        <p14:creationId xmlns:p14="http://schemas.microsoft.com/office/powerpoint/2010/main" val="12631479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28600"/>
            <a:ext cx="8229600" cy="1066800"/>
          </a:xfrm>
        </p:spPr>
        <p:txBody>
          <a:bodyPr>
            <a:normAutofit fontScale="90000"/>
          </a:bodyPr>
          <a:lstStyle/>
          <a:p>
            <a:pPr algn="ctr" eaLnBrk="1" hangingPunct="1"/>
            <a:r>
              <a:rPr lang="en-US" sz="5400" dirty="0" smtClean="0"/>
              <a:t>Pesticide formulations include fumigants.</a:t>
            </a:r>
          </a:p>
        </p:txBody>
      </p:sp>
      <p:sp>
        <p:nvSpPr>
          <p:cNvPr id="34819" name="Rectangle 3"/>
          <p:cNvSpPr>
            <a:spLocks noGrp="1" noChangeArrowheads="1"/>
          </p:cNvSpPr>
          <p:nvPr>
            <p:ph type="body" idx="1"/>
          </p:nvPr>
        </p:nvSpPr>
        <p:spPr>
          <a:xfrm>
            <a:off x="457200" y="1371600"/>
            <a:ext cx="6172200" cy="4838700"/>
          </a:xfrm>
        </p:spPr>
        <p:txBody>
          <a:bodyPr>
            <a:normAutofit/>
          </a:bodyPr>
          <a:lstStyle/>
          <a:p>
            <a:pPr eaLnBrk="1" hangingPunct="1">
              <a:buFont typeface="Wingdings" pitchFamily="2" charset="2"/>
              <a:buNone/>
            </a:pPr>
            <a:endParaRPr 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478895"/>
            <a:ext cx="6858000" cy="5157216"/>
          </a:xfrm>
          <a:prstGeom prst="rect">
            <a:avLst/>
          </a:prstGeom>
          <a:ln>
            <a:noFill/>
          </a:ln>
          <a:effectLst>
            <a:softEdge rad="112500"/>
          </a:effectLst>
        </p:spPr>
      </p:pic>
      <p:sp>
        <p:nvSpPr>
          <p:cNvPr id="3" name="Rectangle 2"/>
          <p:cNvSpPr/>
          <p:nvPr/>
        </p:nvSpPr>
        <p:spPr>
          <a:xfrm rot="20326587">
            <a:off x="3583601" y="3739290"/>
            <a:ext cx="5514629" cy="2308324"/>
          </a:xfrm>
          <a:prstGeom prst="rect">
            <a:avLst/>
          </a:prstGeom>
          <a:noFill/>
        </p:spPr>
        <p:txBody>
          <a:bodyPr wrap="square" lIns="91440" tIns="45720" rIns="91440" bIns="45720">
            <a:spAutoFit/>
          </a:bodyPr>
          <a:lstStyle/>
          <a:p>
            <a:pPr algn="ctr"/>
            <a:r>
              <a:rPr lang="en-US" sz="7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itchFamily="2" charset="-79"/>
                <a:cs typeface="Aharoni" pitchFamily="2" charset="-79"/>
              </a:rPr>
              <a:t>Which is best?</a:t>
            </a:r>
            <a:endParaRPr lang="en-US" sz="7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itchFamily="2" charset="-79"/>
              <a:cs typeface="Aharoni" pitchFamily="2" charset="-79"/>
            </a:endParaRPr>
          </a:p>
        </p:txBody>
      </p:sp>
    </p:spTree>
    <p:extLst>
      <p:ext uri="{BB962C8B-B14F-4D97-AF65-F5344CB8AC3E}">
        <p14:creationId xmlns:p14="http://schemas.microsoft.com/office/powerpoint/2010/main" val="66561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2" y="0"/>
            <a:ext cx="11595279" cy="11277600"/>
          </a:xfrm>
          <a:prstGeom prst="rect">
            <a:avLst/>
          </a:prstGeom>
        </p:spPr>
      </p:pic>
      <p:sp>
        <p:nvSpPr>
          <p:cNvPr id="2" name="Title 1"/>
          <p:cNvSpPr>
            <a:spLocks noGrp="1"/>
          </p:cNvSpPr>
          <p:nvPr>
            <p:ph type="title"/>
          </p:nvPr>
        </p:nvSpPr>
        <p:spPr>
          <a:xfrm>
            <a:off x="457200" y="228600"/>
            <a:ext cx="8229600" cy="1143000"/>
          </a:xfrm>
        </p:spPr>
        <p:txBody>
          <a:bodyPr/>
          <a:lstStyle/>
          <a:p>
            <a:r>
              <a:rPr lang="en-US" dirty="0" smtClean="0"/>
              <a:t>Best Formulation? Consider</a:t>
            </a:r>
            <a:endParaRPr lang="en-US" dirty="0"/>
          </a:p>
        </p:txBody>
      </p:sp>
      <p:sp>
        <p:nvSpPr>
          <p:cNvPr id="3" name="Content Placeholder 2"/>
          <p:cNvSpPr>
            <a:spLocks noGrp="1"/>
          </p:cNvSpPr>
          <p:nvPr>
            <p:ph idx="1"/>
          </p:nvPr>
        </p:nvSpPr>
        <p:spPr>
          <a:xfrm>
            <a:off x="1981200" y="1752600"/>
            <a:ext cx="8229600" cy="4525963"/>
          </a:xfrm>
        </p:spPr>
        <p:txBody>
          <a:bodyPr>
            <a:normAutofit fontScale="92500" lnSpcReduction="20000"/>
          </a:bodyPr>
          <a:lstStyle/>
          <a:p>
            <a:pPr marL="0" indent="0">
              <a:buNone/>
            </a:pPr>
            <a:r>
              <a:rPr lang="en-US" dirty="0" smtClean="0">
                <a:latin typeface="Comic Sans MS" pitchFamily="66" charset="0"/>
              </a:rPr>
              <a:t>Effectiveness?</a:t>
            </a:r>
            <a:endParaRPr lang="en-US" dirty="0">
              <a:latin typeface="Comic Sans MS" pitchFamily="66" charset="0"/>
            </a:endParaRPr>
          </a:p>
          <a:p>
            <a:pPr marL="0" indent="0">
              <a:buNone/>
            </a:pPr>
            <a:r>
              <a:rPr lang="en-US" dirty="0">
                <a:latin typeface="Comic Sans MS" pitchFamily="66" charset="0"/>
              </a:rPr>
              <a:t>Exposure to </a:t>
            </a:r>
            <a:r>
              <a:rPr lang="en-US" dirty="0" smtClean="0">
                <a:latin typeface="Comic Sans MS" pitchFamily="66" charset="0"/>
              </a:rPr>
              <a:t>applicator?</a:t>
            </a:r>
          </a:p>
          <a:p>
            <a:pPr marL="0" indent="0">
              <a:buNone/>
            </a:pPr>
            <a:endParaRPr lang="en-US" dirty="0" smtClean="0">
              <a:latin typeface="Comic Sans MS" pitchFamily="66" charset="0"/>
            </a:endParaRPr>
          </a:p>
          <a:p>
            <a:pPr marL="0" indent="0">
              <a:buNone/>
            </a:pPr>
            <a:r>
              <a:rPr lang="en-US" dirty="0" smtClean="0">
                <a:latin typeface="Comic Sans MS" pitchFamily="66" charset="0"/>
              </a:rPr>
              <a:t>Drift?</a:t>
            </a:r>
          </a:p>
          <a:p>
            <a:pPr marL="0" indent="0">
              <a:buNone/>
            </a:pPr>
            <a:r>
              <a:rPr lang="en-US" dirty="0" smtClean="0">
                <a:latin typeface="Comic Sans MS" pitchFamily="66" charset="0"/>
              </a:rPr>
              <a:t>Non-target species?</a:t>
            </a:r>
          </a:p>
          <a:p>
            <a:pPr marL="0" indent="0">
              <a:buNone/>
            </a:pPr>
            <a:r>
              <a:rPr lang="en-US" dirty="0" smtClean="0">
                <a:latin typeface="Comic Sans MS" pitchFamily="66" charset="0"/>
              </a:rPr>
              <a:t>Ease of use?</a:t>
            </a:r>
          </a:p>
          <a:p>
            <a:pPr marL="0" indent="0">
              <a:buNone/>
            </a:pPr>
            <a:endParaRPr lang="en-US" dirty="0" smtClean="0">
              <a:latin typeface="Comic Sans MS" pitchFamily="66" charset="0"/>
            </a:endParaRPr>
          </a:p>
          <a:p>
            <a:pPr marL="0" indent="0">
              <a:buNone/>
            </a:pPr>
            <a:r>
              <a:rPr lang="en-US" dirty="0" smtClean="0">
                <a:latin typeface="Comic Sans MS" pitchFamily="66" charset="0"/>
              </a:rPr>
              <a:t>Application equipment?</a:t>
            </a:r>
          </a:p>
          <a:p>
            <a:pPr marL="0" indent="0">
              <a:buNone/>
            </a:pPr>
            <a:r>
              <a:rPr lang="en-US" dirty="0" smtClean="0">
                <a:latin typeface="Comic Sans MS" pitchFamily="66" charset="0"/>
              </a:rPr>
              <a:t>Cost?</a:t>
            </a:r>
          </a:p>
          <a:p>
            <a:endParaRPr lang="en-US" dirty="0">
              <a:latin typeface="Comic Sans MS" pitchFamily="66" charset="0"/>
            </a:endParaRPr>
          </a:p>
        </p:txBody>
      </p:sp>
    </p:spTree>
    <p:custDataLst>
      <p:tags r:id="rId1"/>
    </p:custDataLst>
    <p:extLst>
      <p:ext uri="{BB962C8B-B14F-4D97-AF65-F5344CB8AC3E}">
        <p14:creationId xmlns:p14="http://schemas.microsoft.com/office/powerpoint/2010/main" val="53781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selecting a pesticide, consider Ready-to-Use.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1981200"/>
            <a:ext cx="3307743" cy="36576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7497" y="2743200"/>
            <a:ext cx="3352800" cy="3352800"/>
          </a:xfrm>
          <a:prstGeom prst="rect">
            <a:avLst/>
          </a:prstGeom>
        </p:spPr>
      </p:pic>
    </p:spTree>
    <p:extLst>
      <p:ext uri="{BB962C8B-B14F-4D97-AF65-F5344CB8AC3E}">
        <p14:creationId xmlns:p14="http://schemas.microsoft.com/office/powerpoint/2010/main" val="1562320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 Toxicity X Exposure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5136" y="1600200"/>
            <a:ext cx="7326646" cy="4876799"/>
          </a:xfrm>
          <a:prstGeom prst="rect">
            <a:avLst/>
          </a:prstGeom>
          <a:ln>
            <a:noFill/>
          </a:ln>
          <a:effectLst>
            <a:softEdge rad="112500"/>
          </a:effectLst>
        </p:spPr>
      </p:pic>
    </p:spTree>
    <p:extLst>
      <p:ext uri="{BB962C8B-B14F-4D97-AF65-F5344CB8AC3E}">
        <p14:creationId xmlns:p14="http://schemas.microsoft.com/office/powerpoint/2010/main" val="4061208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purchasing a pesticide, check the container and label.</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475" t="50000" r="45461" b="9504"/>
          <a:stretch/>
        </p:blipFill>
        <p:spPr>
          <a:xfrm>
            <a:off x="2156298" y="1600200"/>
            <a:ext cx="4602804" cy="4867040"/>
          </a:xfrm>
          <a:prstGeom prst="rect">
            <a:avLst/>
          </a:prstGeom>
          <a:ln>
            <a:noFill/>
          </a:ln>
          <a:effectLst>
            <a:softEdge rad="112500"/>
          </a:effectLst>
        </p:spPr>
      </p:pic>
      <p:sp>
        <p:nvSpPr>
          <p:cNvPr id="7" name="Content Placeholder 6"/>
          <p:cNvSpPr>
            <a:spLocks noGrp="1"/>
          </p:cNvSpPr>
          <p:nvPr>
            <p:ph idx="1"/>
          </p:nvPr>
        </p:nvSpPr>
        <p:spPr/>
        <p:txBody>
          <a:bodyPr/>
          <a:lstStyle/>
          <a:p>
            <a:endParaRPr lang="en-US"/>
          </a:p>
        </p:txBody>
      </p:sp>
    </p:spTree>
    <p:extLst>
      <p:ext uri="{BB962C8B-B14F-4D97-AF65-F5344CB8AC3E}">
        <p14:creationId xmlns:p14="http://schemas.microsoft.com/office/powerpoint/2010/main" val="24431617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Purchase only what is </a:t>
            </a:r>
            <a:r>
              <a:rPr lang="en-US" dirty="0" smtClean="0"/>
              <a:t>needed.</a:t>
            </a: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9725" t="4316" r="20314" b="18949"/>
          <a:stretch/>
        </p:blipFill>
        <p:spPr>
          <a:xfrm>
            <a:off x="1752600" y="1196568"/>
            <a:ext cx="5486400" cy="5265842"/>
          </a:xfrm>
          <a:prstGeom prst="rect">
            <a:avLst/>
          </a:prstGeom>
          <a:ln>
            <a:noFill/>
          </a:ln>
          <a:effectLst>
            <a:softEdge rad="112500"/>
          </a:effectLst>
        </p:spPr>
      </p:pic>
    </p:spTree>
    <p:extLst>
      <p:ext uri="{BB962C8B-B14F-4D97-AF65-F5344CB8AC3E}">
        <p14:creationId xmlns:p14="http://schemas.microsoft.com/office/powerpoint/2010/main" val="5173535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Have clerk bag the pesticide separately.</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95400" y="1600200"/>
            <a:ext cx="6299200" cy="4724400"/>
          </a:xfrm>
          <a:prstGeom prst="rect">
            <a:avLst/>
          </a:prstGeom>
          <a:ln>
            <a:noFill/>
          </a:ln>
          <a:effectLst>
            <a:softEdge rad="112500"/>
          </a:effectLst>
        </p:spPr>
      </p:pic>
    </p:spTree>
    <p:extLst>
      <p:ext uri="{BB962C8B-B14F-4D97-AF65-F5344CB8AC3E}">
        <p14:creationId xmlns:p14="http://schemas.microsoft.com/office/powerpoint/2010/main" val="27301609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Proper </a:t>
            </a:r>
            <a:r>
              <a:rPr lang="en-US" dirty="0" smtClean="0"/>
              <a:t>transport</a:t>
            </a:r>
            <a:r>
              <a:rPr lang="en-US" dirty="0"/>
              <a:t/>
            </a:r>
            <a:br>
              <a:rPr lang="en-US" dirty="0"/>
            </a:br>
            <a:r>
              <a:rPr lang="en-US" dirty="0"/>
              <a:t>can reduce risk of exposure.</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16376"/>
          <a:stretch/>
        </p:blipFill>
        <p:spPr>
          <a:xfrm>
            <a:off x="1295400" y="1828800"/>
            <a:ext cx="6422287" cy="3848911"/>
          </a:xfrm>
          <a:prstGeom prst="rect">
            <a:avLst/>
          </a:prstGeom>
          <a:ln>
            <a:noFill/>
          </a:ln>
          <a:effectLst>
            <a:softEdge rad="112500"/>
          </a:effectLst>
        </p:spPr>
      </p:pic>
    </p:spTree>
    <p:extLst>
      <p:ext uri="{BB962C8B-B14F-4D97-AF65-F5344CB8AC3E}">
        <p14:creationId xmlns:p14="http://schemas.microsoft.com/office/powerpoint/2010/main" val="1683529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5"/>
          <p:cNvSpPr>
            <a:spLocks noGrp="1" noChangeArrowheads="1"/>
          </p:cNvSpPr>
          <p:nvPr>
            <p:ph type="title"/>
          </p:nvPr>
        </p:nvSpPr>
        <p:spPr>
          <a:xfrm>
            <a:off x="0" y="258763"/>
            <a:ext cx="9144000" cy="1570037"/>
          </a:xfrm>
        </p:spPr>
        <p:txBody>
          <a:bodyPr>
            <a:normAutofit fontScale="90000"/>
          </a:bodyPr>
          <a:lstStyle/>
          <a:p>
            <a:r>
              <a:rPr lang="en-US" dirty="0"/>
              <a:t>Glyphosate; 2,4-D; &amp; </a:t>
            </a:r>
            <a:r>
              <a:rPr lang="en-US" dirty="0" err="1" smtClean="0"/>
              <a:t>chlorpyrifos</a:t>
            </a:r>
            <a:r>
              <a:rPr lang="en-US" dirty="0" smtClean="0"/>
              <a:t> residues have been </a:t>
            </a:r>
            <a:r>
              <a:rPr lang="en-US" dirty="0"/>
              <a:t>found in farm </a:t>
            </a:r>
            <a:r>
              <a:rPr lang="en-US" dirty="0" smtClean="0"/>
              <a:t>homes.</a:t>
            </a:r>
            <a:r>
              <a:rPr lang="en-US" b="1" dirty="0" smtClean="0">
                <a:solidFill>
                  <a:srgbClr val="FF3300"/>
                </a:solidFill>
              </a:rPr>
              <a:t> </a:t>
            </a:r>
            <a:endParaRPr lang="en-US" dirty="0">
              <a:solidFill>
                <a:srgbClr val="FF3300"/>
              </a:solidFill>
            </a:endParaRPr>
          </a:p>
        </p:txBody>
      </p:sp>
      <p:sp>
        <p:nvSpPr>
          <p:cNvPr id="65539" name="Rectangle 2"/>
          <p:cNvSpPr>
            <a:spLocks noGrp="1" noChangeArrowheads="1"/>
          </p:cNvSpPr>
          <p:nvPr>
            <p:ph idx="1"/>
          </p:nvPr>
        </p:nvSpPr>
        <p:spPr>
          <a:xfrm>
            <a:off x="2286000" y="2222500"/>
            <a:ext cx="6858000" cy="3797300"/>
          </a:xfrm>
        </p:spPr>
        <p:txBody>
          <a:bodyPr/>
          <a:lstStyle/>
          <a:p>
            <a:pPr eaLnBrk="1" hangingPunct="1"/>
            <a:endParaRPr lang="en-US" sz="2900" dirty="0" smtClean="0"/>
          </a:p>
        </p:txBody>
      </p:sp>
      <p:pic>
        <p:nvPicPr>
          <p:cNvPr id="65540" name="Picture 7" descr="Macintosh HD:Users:suzannes:Desktop:Turf Nov. 05Green Industry Show:"/>
          <p:cNvPicPr>
            <a:picLocks noChangeAspect="1" noChangeArrowheads="1"/>
          </p:cNvPicPr>
          <p:nvPr/>
        </p:nvPicPr>
        <p:blipFill>
          <a:blip r:embed="rId4" r:link="rId5">
            <a:lum bright="12000"/>
            <a:extLst>
              <a:ext uri="{28A0092B-C50C-407E-A947-70E740481C1C}">
                <a14:useLocalDpi xmlns:a14="http://schemas.microsoft.com/office/drawing/2010/main" val="0"/>
              </a:ext>
            </a:extLst>
          </a:blip>
          <a:srcRect/>
          <a:stretch>
            <a:fillRect/>
          </a:stretch>
        </p:blipFill>
        <p:spPr bwMode="auto">
          <a:xfrm>
            <a:off x="2514600" y="1755843"/>
            <a:ext cx="6248400" cy="11802533"/>
          </a:xfrm>
          <a:prstGeom prst="rect">
            <a:avLst/>
          </a:prstGeom>
          <a:solidFill>
            <a:schemeClr val="accent2"/>
          </a:solidFill>
          <a:ln>
            <a:noFill/>
          </a:ln>
          <a:extLst>
            <a:ext uri="{91240B29-F687-4F45-9708-019B960494DF}">
              <a14:hiddenLine xmlns:a14="http://schemas.microsoft.com/office/drawing/2010/main" w="38100">
                <a:solidFill>
                  <a:srgbClr val="000000"/>
                </a:solidFill>
                <a:miter lim="800000"/>
                <a:headEnd/>
                <a:tailEnd/>
              </a14:hiddenLine>
            </a:ext>
          </a:extLst>
        </p:spPr>
      </p:pic>
      <p:pic>
        <p:nvPicPr>
          <p:cNvPr id="5"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015" y="2514600"/>
            <a:ext cx="1112838" cy="1130300"/>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28003031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Put in container to </a:t>
            </a:r>
            <a:r>
              <a:rPr lang="en-US" dirty="0" smtClean="0"/>
              <a:t>prevent </a:t>
            </a:r>
            <a:br>
              <a:rPr lang="en-US" dirty="0" smtClean="0"/>
            </a:br>
            <a:r>
              <a:rPr lang="en-US" dirty="0" smtClean="0"/>
              <a:t>tipping </a:t>
            </a:r>
            <a:r>
              <a:rPr lang="en-US" dirty="0"/>
              <a:t>or spills.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25944" y="1905000"/>
            <a:ext cx="5181600" cy="3886200"/>
          </a:xfrm>
        </p:spPr>
      </p:pic>
      <p:sp>
        <p:nvSpPr>
          <p:cNvPr id="7" name="Freeform 6"/>
          <p:cNvSpPr/>
          <p:nvPr/>
        </p:nvSpPr>
        <p:spPr>
          <a:xfrm>
            <a:off x="3339323" y="2575212"/>
            <a:ext cx="2470826" cy="758758"/>
          </a:xfrm>
          <a:custGeom>
            <a:avLst/>
            <a:gdLst>
              <a:gd name="connsiteX0" fmla="*/ 603115 w 2470826"/>
              <a:gd name="connsiteY0" fmla="*/ 0 h 758758"/>
              <a:gd name="connsiteX1" fmla="*/ 0 w 2470826"/>
              <a:gd name="connsiteY1" fmla="*/ 252920 h 758758"/>
              <a:gd name="connsiteX2" fmla="*/ 1964988 w 2470826"/>
              <a:gd name="connsiteY2" fmla="*/ 758758 h 758758"/>
              <a:gd name="connsiteX3" fmla="*/ 2470826 w 2470826"/>
              <a:gd name="connsiteY3" fmla="*/ 408562 h 758758"/>
              <a:gd name="connsiteX4" fmla="*/ 603115 w 2470826"/>
              <a:gd name="connsiteY4" fmla="*/ 0 h 75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0826" h="758758">
                <a:moveTo>
                  <a:pt x="603115" y="0"/>
                </a:moveTo>
                <a:lnTo>
                  <a:pt x="0" y="252920"/>
                </a:lnTo>
                <a:lnTo>
                  <a:pt x="1964988" y="758758"/>
                </a:lnTo>
                <a:lnTo>
                  <a:pt x="2470826" y="408562"/>
                </a:lnTo>
                <a:lnTo>
                  <a:pt x="603115" y="0"/>
                </a:lnTo>
                <a:close/>
              </a:path>
            </a:pathLst>
          </a:cu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851235">
            <a:off x="3700777" y="2658376"/>
            <a:ext cx="1867819" cy="584775"/>
          </a:xfrm>
          <a:prstGeom prst="rect">
            <a:avLst/>
          </a:prstGeom>
        </p:spPr>
        <p:txBody>
          <a:bodyPr wrap="none">
            <a:spAutoFit/>
          </a:bodyPr>
          <a:lstStyle/>
          <a:p>
            <a:r>
              <a:rPr lang="en-US" sz="3200" b="1" dirty="0"/>
              <a:t>Pesticides</a:t>
            </a:r>
          </a:p>
        </p:txBody>
      </p:sp>
    </p:spTree>
    <p:extLst>
      <p:ext uri="{BB962C8B-B14F-4D97-AF65-F5344CB8AC3E}">
        <p14:creationId xmlns:p14="http://schemas.microsoft.com/office/powerpoint/2010/main" val="30571859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Proper </a:t>
            </a:r>
            <a:r>
              <a:rPr lang="en-US" dirty="0" smtClean="0"/>
              <a:t>storage </a:t>
            </a:r>
            <a:r>
              <a:rPr lang="en-US" dirty="0"/>
              <a:t/>
            </a:r>
            <a:br>
              <a:rPr lang="en-US" dirty="0"/>
            </a:br>
            <a:r>
              <a:rPr lang="en-US" dirty="0"/>
              <a:t>can reduce risk of exposure.</a:t>
            </a:r>
          </a:p>
        </p:txBody>
      </p:sp>
      <p:sp>
        <p:nvSpPr>
          <p:cNvPr id="3" name="Content Placeholder 2"/>
          <p:cNvSpPr>
            <a:spLocks noGrp="1"/>
          </p:cNvSpPr>
          <p:nvPr>
            <p:ph idx="1"/>
          </p:nvPr>
        </p:nvSpPr>
        <p:spPr/>
        <p:txBody>
          <a:bodyPr/>
          <a:lstStyle/>
          <a:p>
            <a:pPr marL="0" indent="0">
              <a:buNone/>
            </a:pPr>
            <a:r>
              <a:rPr lang="en-US" dirty="0" smtClean="0">
                <a:hlinkClick r:id="rId3" action="ppaction://hlinkfile"/>
              </a:rPr>
              <a:t>Pesticide Storage</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2133600"/>
            <a:ext cx="6216203" cy="4137660"/>
          </a:xfrm>
          <a:prstGeom prst="rect">
            <a:avLst/>
          </a:prstGeom>
          <a:ln>
            <a:noFill/>
          </a:ln>
          <a:effectLst>
            <a:softEdge rad="112500"/>
          </a:effectLst>
        </p:spPr>
      </p:pic>
    </p:spTree>
    <p:extLst>
      <p:ext uri="{BB962C8B-B14F-4D97-AF65-F5344CB8AC3E}">
        <p14:creationId xmlns:p14="http://schemas.microsoft.com/office/powerpoint/2010/main" val="38134072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Have a locked cabinet.</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40838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Store liquids below solids </a:t>
            </a:r>
            <a:r>
              <a:rPr lang="en-US" dirty="0" smtClean="0"/>
              <a:t/>
            </a:r>
            <a:br>
              <a:rPr lang="en-US" dirty="0" smtClean="0"/>
            </a:br>
            <a:r>
              <a:rPr lang="en-US" dirty="0" smtClean="0"/>
              <a:t>in </a:t>
            </a:r>
            <a:r>
              <a:rPr lang="en-US" dirty="0"/>
              <a:t>case of </a:t>
            </a:r>
            <a:r>
              <a:rPr lang="en-US" dirty="0" smtClean="0"/>
              <a:t>spills or leaks.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39892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 a list of pesticides in stock.</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35043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Reduce exposure by wearing appropriate clothing.</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67000" y="1455928"/>
            <a:ext cx="3671720" cy="5402072"/>
          </a:xfrm>
          <a:prstGeom prst="rect">
            <a:avLst/>
          </a:prstGeom>
          <a:ln>
            <a:noFill/>
          </a:ln>
          <a:effectLst>
            <a:softEdge rad="112500"/>
          </a:effectLst>
        </p:spPr>
      </p:pic>
    </p:spTree>
    <p:extLst>
      <p:ext uri="{BB962C8B-B14F-4D97-AF65-F5344CB8AC3E}">
        <p14:creationId xmlns:p14="http://schemas.microsoft.com/office/powerpoint/2010/main" val="16605816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Different parts of bodies absorb pesticides at different rates.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95600" y="1567800"/>
            <a:ext cx="3062747" cy="5290200"/>
          </a:xfrm>
        </p:spPr>
      </p:pic>
    </p:spTree>
    <p:extLst>
      <p:ext uri="{BB962C8B-B14F-4D97-AF65-F5344CB8AC3E}">
        <p14:creationId xmlns:p14="http://schemas.microsoft.com/office/powerpoint/2010/main" val="19853193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ID rates of </a:t>
            </a:r>
            <a:r>
              <a:rPr lang="en-US" dirty="0" err="1" smtClean="0"/>
              <a:t>absoprtion</a:t>
            </a:r>
            <a:endParaRPr lang="en-US" dirty="0"/>
          </a:p>
        </p:txBody>
      </p:sp>
      <p:sp>
        <p:nvSpPr>
          <p:cNvPr id="3" name="Content Placeholder 2"/>
          <p:cNvSpPr>
            <a:spLocks noGrp="1"/>
          </p:cNvSpPr>
          <p:nvPr>
            <p:ph idx="1"/>
          </p:nvPr>
        </p:nvSpPr>
        <p:spPr/>
        <p:txBody>
          <a:bodyPr/>
          <a:lstStyle/>
          <a:p>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1567800"/>
            <a:ext cx="3062747" cy="5290200"/>
          </a:xfrm>
          <a:prstGeom prst="rect">
            <a:avLst/>
          </a:prstGeom>
        </p:spPr>
      </p:pic>
      <p:sp>
        <p:nvSpPr>
          <p:cNvPr id="5" name="TextBox 4"/>
          <p:cNvSpPr txBox="1"/>
          <p:nvPr/>
        </p:nvSpPr>
        <p:spPr>
          <a:xfrm>
            <a:off x="4953000" y="3581400"/>
            <a:ext cx="747253" cy="369332"/>
          </a:xfrm>
          <a:prstGeom prst="rect">
            <a:avLst/>
          </a:prstGeom>
          <a:solidFill>
            <a:schemeClr val="bg1"/>
          </a:solidFill>
          <a:ln>
            <a:solidFill>
              <a:schemeClr val="accent1"/>
            </a:solidFill>
          </a:ln>
        </p:spPr>
        <p:txBody>
          <a:bodyPr wrap="square" rtlCol="0">
            <a:spAutoFit/>
          </a:bodyPr>
          <a:lstStyle/>
          <a:p>
            <a:r>
              <a:rPr lang="en-US" dirty="0" smtClean="0"/>
              <a:t>1.0</a:t>
            </a:r>
            <a:endParaRPr lang="en-US" dirty="0"/>
          </a:p>
        </p:txBody>
      </p:sp>
      <p:sp>
        <p:nvSpPr>
          <p:cNvPr id="7" name="Text Box 2"/>
          <p:cNvSpPr txBox="1">
            <a:spLocks noChangeArrowheads="1"/>
          </p:cNvSpPr>
          <p:nvPr/>
        </p:nvSpPr>
        <p:spPr bwMode="auto">
          <a:xfrm>
            <a:off x="6781800" y="2047692"/>
            <a:ext cx="1371600" cy="4330416"/>
          </a:xfrm>
          <a:prstGeom prst="rect">
            <a:avLst/>
          </a:prstGeom>
          <a:noFill/>
          <a:ln w="9525">
            <a:noFill/>
            <a:miter lim="800000"/>
            <a:headEnd/>
            <a:tailEnd/>
          </a:ln>
        </p:spPr>
        <p:txBody>
          <a:bodyPr rot="0" vert="horz" wrap="square" lIns="91440" tIns="45720" rIns="91440" bIns="45720" anchor="t" anchorCtr="0">
            <a:spAutoFit/>
          </a:bodyPr>
          <a:lstStyle/>
          <a:p>
            <a:pPr marL="0" marR="0" algn="r">
              <a:lnSpc>
                <a:spcPct val="115000"/>
              </a:lnSpc>
              <a:spcBef>
                <a:spcPts val="0"/>
              </a:spcBef>
              <a:spcAft>
                <a:spcPts val="1000"/>
              </a:spcAft>
            </a:pPr>
            <a:r>
              <a:rPr lang="en-US" sz="2800" dirty="0">
                <a:effectLst/>
                <a:latin typeface="Calibri"/>
                <a:ea typeface="Calibri"/>
                <a:cs typeface="Times New Roman"/>
              </a:rPr>
              <a:t>1.3</a:t>
            </a:r>
          </a:p>
          <a:p>
            <a:pPr marL="0" marR="0" algn="r">
              <a:lnSpc>
                <a:spcPct val="115000"/>
              </a:lnSpc>
              <a:spcBef>
                <a:spcPts val="0"/>
              </a:spcBef>
              <a:spcAft>
                <a:spcPts val="1000"/>
              </a:spcAft>
            </a:pPr>
            <a:r>
              <a:rPr lang="en-US" sz="2800" dirty="0">
                <a:effectLst/>
                <a:latin typeface="Calibri"/>
                <a:ea typeface="Calibri"/>
                <a:cs typeface="Times New Roman"/>
              </a:rPr>
              <a:t>1.6</a:t>
            </a:r>
          </a:p>
          <a:p>
            <a:pPr marL="0" marR="0" algn="r">
              <a:lnSpc>
                <a:spcPct val="115000"/>
              </a:lnSpc>
              <a:spcBef>
                <a:spcPts val="0"/>
              </a:spcBef>
              <a:spcAft>
                <a:spcPts val="1000"/>
              </a:spcAft>
            </a:pPr>
            <a:r>
              <a:rPr lang="en-US" sz="2800" dirty="0">
                <a:effectLst/>
                <a:latin typeface="Calibri"/>
                <a:ea typeface="Calibri"/>
                <a:cs typeface="Times New Roman"/>
              </a:rPr>
              <a:t>2.1</a:t>
            </a:r>
          </a:p>
          <a:p>
            <a:pPr marL="0" marR="0" algn="r">
              <a:lnSpc>
                <a:spcPct val="115000"/>
              </a:lnSpc>
              <a:spcBef>
                <a:spcPts val="0"/>
              </a:spcBef>
              <a:spcAft>
                <a:spcPts val="1000"/>
              </a:spcAft>
            </a:pPr>
            <a:r>
              <a:rPr lang="en-US" sz="2800" dirty="0">
                <a:effectLst/>
                <a:latin typeface="Calibri"/>
                <a:ea typeface="Calibri"/>
                <a:cs typeface="Times New Roman"/>
              </a:rPr>
              <a:t>3.7</a:t>
            </a:r>
          </a:p>
          <a:p>
            <a:pPr marL="0" marR="0" algn="r">
              <a:lnSpc>
                <a:spcPct val="115000"/>
              </a:lnSpc>
              <a:spcBef>
                <a:spcPts val="0"/>
              </a:spcBef>
              <a:spcAft>
                <a:spcPts val="1000"/>
              </a:spcAft>
            </a:pPr>
            <a:r>
              <a:rPr lang="en-US" sz="2800" dirty="0">
                <a:effectLst/>
                <a:latin typeface="Calibri"/>
                <a:ea typeface="Calibri"/>
                <a:cs typeface="Times New Roman"/>
              </a:rPr>
              <a:t>4.2</a:t>
            </a:r>
          </a:p>
          <a:p>
            <a:pPr marL="0" marR="0" algn="r">
              <a:lnSpc>
                <a:spcPct val="115000"/>
              </a:lnSpc>
              <a:spcBef>
                <a:spcPts val="0"/>
              </a:spcBef>
              <a:spcAft>
                <a:spcPts val="1000"/>
              </a:spcAft>
            </a:pPr>
            <a:r>
              <a:rPr lang="en-US" sz="2800" dirty="0">
                <a:effectLst/>
                <a:latin typeface="Calibri"/>
                <a:ea typeface="Calibri"/>
                <a:cs typeface="Times New Roman"/>
              </a:rPr>
              <a:t>5.4</a:t>
            </a:r>
          </a:p>
          <a:p>
            <a:pPr marL="0" marR="0" algn="r">
              <a:lnSpc>
                <a:spcPct val="115000"/>
              </a:lnSpc>
              <a:spcBef>
                <a:spcPts val="0"/>
              </a:spcBef>
              <a:spcAft>
                <a:spcPts val="1000"/>
              </a:spcAft>
            </a:pPr>
            <a:r>
              <a:rPr lang="en-US" sz="2800" dirty="0">
                <a:effectLst/>
                <a:latin typeface="Calibri"/>
                <a:ea typeface="Calibri"/>
                <a:cs typeface="Times New Roman"/>
              </a:rPr>
              <a:t>11.8</a:t>
            </a:r>
          </a:p>
        </p:txBody>
      </p:sp>
      <p:sp>
        <p:nvSpPr>
          <p:cNvPr id="8" name="TextBox 7"/>
          <p:cNvSpPr txBox="1"/>
          <p:nvPr/>
        </p:nvSpPr>
        <p:spPr>
          <a:xfrm>
            <a:off x="4177444" y="1514020"/>
            <a:ext cx="747253" cy="369332"/>
          </a:xfrm>
          <a:prstGeom prst="rect">
            <a:avLst/>
          </a:prstGeom>
          <a:solidFill>
            <a:schemeClr val="bg1"/>
          </a:solidFill>
          <a:ln>
            <a:solidFill>
              <a:schemeClr val="accent1"/>
            </a:solidFill>
          </a:ln>
        </p:spPr>
        <p:txBody>
          <a:bodyPr wrap="square" rtlCol="0">
            <a:spAutoFit/>
          </a:bodyPr>
          <a:lstStyle/>
          <a:p>
            <a:endParaRPr lang="en-US" dirty="0"/>
          </a:p>
        </p:txBody>
      </p:sp>
      <p:sp>
        <p:nvSpPr>
          <p:cNvPr id="10" name="TextBox 9"/>
          <p:cNvSpPr txBox="1"/>
          <p:nvPr/>
        </p:nvSpPr>
        <p:spPr>
          <a:xfrm>
            <a:off x="4724400" y="1999701"/>
            <a:ext cx="449826" cy="369332"/>
          </a:xfrm>
          <a:prstGeom prst="rect">
            <a:avLst/>
          </a:prstGeom>
          <a:solidFill>
            <a:schemeClr val="bg1"/>
          </a:solidFill>
          <a:ln>
            <a:solidFill>
              <a:schemeClr val="accent1"/>
            </a:solidFill>
          </a:ln>
        </p:spPr>
        <p:txBody>
          <a:bodyPr wrap="square" rtlCol="0">
            <a:spAutoFit/>
          </a:bodyPr>
          <a:lstStyle/>
          <a:p>
            <a:endParaRPr lang="en-US" dirty="0"/>
          </a:p>
        </p:txBody>
      </p:sp>
      <p:sp>
        <p:nvSpPr>
          <p:cNvPr id="11" name="TextBox 10"/>
          <p:cNvSpPr txBox="1"/>
          <p:nvPr/>
        </p:nvSpPr>
        <p:spPr>
          <a:xfrm>
            <a:off x="4169577" y="1802487"/>
            <a:ext cx="747253" cy="369332"/>
          </a:xfrm>
          <a:prstGeom prst="rect">
            <a:avLst/>
          </a:prstGeom>
          <a:solidFill>
            <a:schemeClr val="bg1"/>
          </a:solidFill>
          <a:ln>
            <a:solidFill>
              <a:schemeClr val="accent1"/>
            </a:solidFill>
          </a:ln>
        </p:spPr>
        <p:txBody>
          <a:bodyPr wrap="square" rtlCol="0">
            <a:spAutoFit/>
          </a:bodyPr>
          <a:lstStyle/>
          <a:p>
            <a:endParaRPr lang="en-US" dirty="0"/>
          </a:p>
        </p:txBody>
      </p:sp>
      <p:sp>
        <p:nvSpPr>
          <p:cNvPr id="12" name="TextBox 11"/>
          <p:cNvSpPr txBox="1"/>
          <p:nvPr/>
        </p:nvSpPr>
        <p:spPr>
          <a:xfrm>
            <a:off x="4169576" y="3396734"/>
            <a:ext cx="747253" cy="369332"/>
          </a:xfrm>
          <a:prstGeom prst="rect">
            <a:avLst/>
          </a:prstGeom>
          <a:solidFill>
            <a:schemeClr val="bg1"/>
          </a:solidFill>
          <a:ln>
            <a:solidFill>
              <a:schemeClr val="accent1"/>
            </a:solidFill>
          </a:ln>
        </p:spPr>
        <p:txBody>
          <a:bodyPr wrap="square" rtlCol="0">
            <a:spAutoFit/>
          </a:bodyPr>
          <a:lstStyle/>
          <a:p>
            <a:endParaRPr lang="en-US" dirty="0"/>
          </a:p>
        </p:txBody>
      </p:sp>
      <p:sp>
        <p:nvSpPr>
          <p:cNvPr id="13" name="TextBox 12"/>
          <p:cNvSpPr txBox="1"/>
          <p:nvPr/>
        </p:nvSpPr>
        <p:spPr>
          <a:xfrm>
            <a:off x="5077097" y="4028234"/>
            <a:ext cx="747253" cy="369332"/>
          </a:xfrm>
          <a:prstGeom prst="rect">
            <a:avLst/>
          </a:prstGeom>
          <a:solidFill>
            <a:schemeClr val="bg1"/>
          </a:solidFill>
          <a:ln>
            <a:solidFill>
              <a:schemeClr val="accent1"/>
            </a:solidFill>
          </a:ln>
        </p:spPr>
        <p:txBody>
          <a:bodyPr wrap="square" rtlCol="0">
            <a:spAutoFit/>
          </a:bodyPr>
          <a:lstStyle/>
          <a:p>
            <a:endParaRPr lang="en-US" dirty="0"/>
          </a:p>
        </p:txBody>
      </p:sp>
      <p:sp>
        <p:nvSpPr>
          <p:cNvPr id="14" name="TextBox 13"/>
          <p:cNvSpPr txBox="1"/>
          <p:nvPr/>
        </p:nvSpPr>
        <p:spPr>
          <a:xfrm>
            <a:off x="4053346" y="4212900"/>
            <a:ext cx="747253" cy="369332"/>
          </a:xfrm>
          <a:prstGeom prst="rect">
            <a:avLst/>
          </a:prstGeom>
          <a:solidFill>
            <a:schemeClr val="bg1"/>
          </a:solidFill>
          <a:ln>
            <a:solidFill>
              <a:schemeClr val="accent1"/>
            </a:solidFill>
          </a:ln>
        </p:spPr>
        <p:txBody>
          <a:bodyPr wrap="square" rtlCol="0">
            <a:spAutoFit/>
          </a:bodyPr>
          <a:lstStyle/>
          <a:p>
            <a:endParaRPr lang="en-US" dirty="0"/>
          </a:p>
        </p:txBody>
      </p:sp>
      <p:sp>
        <p:nvSpPr>
          <p:cNvPr id="15" name="TextBox 14"/>
          <p:cNvSpPr txBox="1"/>
          <p:nvPr/>
        </p:nvSpPr>
        <p:spPr>
          <a:xfrm>
            <a:off x="4536670" y="6193442"/>
            <a:ext cx="747253" cy="369332"/>
          </a:xfrm>
          <a:prstGeom prst="rect">
            <a:avLst/>
          </a:prstGeom>
          <a:solidFill>
            <a:schemeClr val="bg1"/>
          </a:solidFill>
          <a:ln>
            <a:solidFill>
              <a:schemeClr val="accent1"/>
            </a:solidFill>
          </a:ln>
        </p:spPr>
        <p:txBody>
          <a:bodyPr wrap="square" rtlCol="0">
            <a:spAutoFit/>
          </a:bodyPr>
          <a:lstStyle/>
          <a:p>
            <a:endParaRPr lang="en-US" dirty="0"/>
          </a:p>
        </p:txBody>
      </p:sp>
    </p:spTree>
    <p:extLst>
      <p:ext uri="{BB962C8B-B14F-4D97-AF65-F5344CB8AC3E}">
        <p14:creationId xmlns:p14="http://schemas.microsoft.com/office/powerpoint/2010/main" val="9637053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ID rates of exposure</a:t>
            </a:r>
            <a:endParaRPr lang="en-US" dirty="0"/>
          </a:p>
        </p:txBody>
      </p:sp>
      <p:sp>
        <p:nvSpPr>
          <p:cNvPr id="3" name="Content Placeholder 2"/>
          <p:cNvSpPr>
            <a:spLocks noGrp="1"/>
          </p:cNvSpPr>
          <p:nvPr>
            <p:ph idx="1"/>
          </p:nvPr>
        </p:nvSpPr>
        <p:spPr/>
        <p:txBody>
          <a:bodyPr/>
          <a:lstStyle/>
          <a:p>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1567800"/>
            <a:ext cx="3062747" cy="5290200"/>
          </a:xfrm>
          <a:prstGeom prst="rect">
            <a:avLst/>
          </a:prstGeom>
        </p:spPr>
      </p:pic>
      <p:sp>
        <p:nvSpPr>
          <p:cNvPr id="5" name="TextBox 4"/>
          <p:cNvSpPr txBox="1"/>
          <p:nvPr/>
        </p:nvSpPr>
        <p:spPr>
          <a:xfrm>
            <a:off x="4953000" y="3581400"/>
            <a:ext cx="747253" cy="369332"/>
          </a:xfrm>
          <a:prstGeom prst="rect">
            <a:avLst/>
          </a:prstGeom>
          <a:solidFill>
            <a:schemeClr val="bg1"/>
          </a:solidFill>
          <a:ln>
            <a:solidFill>
              <a:schemeClr val="accent1"/>
            </a:solidFill>
          </a:ln>
        </p:spPr>
        <p:txBody>
          <a:bodyPr wrap="square" rtlCol="0">
            <a:spAutoFit/>
          </a:bodyPr>
          <a:lstStyle/>
          <a:p>
            <a:r>
              <a:rPr lang="en-US" dirty="0" smtClean="0"/>
              <a:t>1.0</a:t>
            </a:r>
            <a:endParaRPr lang="en-US" dirty="0"/>
          </a:p>
        </p:txBody>
      </p:sp>
      <p:sp>
        <p:nvSpPr>
          <p:cNvPr id="7" name="Text Box 2"/>
          <p:cNvSpPr txBox="1">
            <a:spLocks noChangeArrowheads="1"/>
          </p:cNvSpPr>
          <p:nvPr/>
        </p:nvSpPr>
        <p:spPr bwMode="auto">
          <a:xfrm>
            <a:off x="6781800" y="2047692"/>
            <a:ext cx="1371600" cy="4330416"/>
          </a:xfrm>
          <a:prstGeom prst="rect">
            <a:avLst/>
          </a:prstGeom>
          <a:noFill/>
          <a:ln w="9525">
            <a:noFill/>
            <a:miter lim="800000"/>
            <a:headEnd/>
            <a:tailEnd/>
          </a:ln>
        </p:spPr>
        <p:txBody>
          <a:bodyPr rot="0" vert="horz" wrap="square" lIns="91440" tIns="45720" rIns="91440" bIns="45720" anchor="t" anchorCtr="0">
            <a:spAutoFit/>
          </a:bodyPr>
          <a:lstStyle/>
          <a:p>
            <a:pPr marL="0" marR="0" algn="r">
              <a:lnSpc>
                <a:spcPct val="115000"/>
              </a:lnSpc>
              <a:spcBef>
                <a:spcPts val="0"/>
              </a:spcBef>
              <a:spcAft>
                <a:spcPts val="1000"/>
              </a:spcAft>
            </a:pPr>
            <a:r>
              <a:rPr lang="en-US" sz="2800" dirty="0">
                <a:effectLst/>
                <a:latin typeface="Calibri"/>
                <a:ea typeface="Calibri"/>
                <a:cs typeface="Times New Roman"/>
              </a:rPr>
              <a:t>1.3</a:t>
            </a:r>
          </a:p>
          <a:p>
            <a:pPr marL="0" marR="0" algn="r">
              <a:lnSpc>
                <a:spcPct val="115000"/>
              </a:lnSpc>
              <a:spcBef>
                <a:spcPts val="0"/>
              </a:spcBef>
              <a:spcAft>
                <a:spcPts val="1000"/>
              </a:spcAft>
            </a:pPr>
            <a:r>
              <a:rPr lang="en-US" sz="2800" dirty="0">
                <a:effectLst/>
                <a:latin typeface="Calibri"/>
                <a:ea typeface="Calibri"/>
                <a:cs typeface="Times New Roman"/>
              </a:rPr>
              <a:t>1.6</a:t>
            </a:r>
          </a:p>
          <a:p>
            <a:pPr marL="0" marR="0" algn="r">
              <a:lnSpc>
                <a:spcPct val="115000"/>
              </a:lnSpc>
              <a:spcBef>
                <a:spcPts val="0"/>
              </a:spcBef>
              <a:spcAft>
                <a:spcPts val="1000"/>
              </a:spcAft>
            </a:pPr>
            <a:r>
              <a:rPr lang="en-US" sz="2800" dirty="0">
                <a:effectLst/>
                <a:latin typeface="Calibri"/>
                <a:ea typeface="Calibri"/>
                <a:cs typeface="Times New Roman"/>
              </a:rPr>
              <a:t>2.1</a:t>
            </a:r>
          </a:p>
          <a:p>
            <a:pPr marL="0" marR="0" algn="r">
              <a:lnSpc>
                <a:spcPct val="115000"/>
              </a:lnSpc>
              <a:spcBef>
                <a:spcPts val="0"/>
              </a:spcBef>
              <a:spcAft>
                <a:spcPts val="1000"/>
              </a:spcAft>
            </a:pPr>
            <a:r>
              <a:rPr lang="en-US" sz="2800" dirty="0">
                <a:effectLst/>
                <a:latin typeface="Calibri"/>
                <a:ea typeface="Calibri"/>
                <a:cs typeface="Times New Roman"/>
              </a:rPr>
              <a:t>3.7</a:t>
            </a:r>
          </a:p>
          <a:p>
            <a:pPr marL="0" marR="0" algn="r">
              <a:lnSpc>
                <a:spcPct val="115000"/>
              </a:lnSpc>
              <a:spcBef>
                <a:spcPts val="0"/>
              </a:spcBef>
              <a:spcAft>
                <a:spcPts val="1000"/>
              </a:spcAft>
            </a:pPr>
            <a:r>
              <a:rPr lang="en-US" sz="2800" dirty="0">
                <a:effectLst/>
                <a:latin typeface="Calibri"/>
                <a:ea typeface="Calibri"/>
                <a:cs typeface="Times New Roman"/>
              </a:rPr>
              <a:t>4.2</a:t>
            </a:r>
          </a:p>
          <a:p>
            <a:pPr marL="0" marR="0" algn="r">
              <a:lnSpc>
                <a:spcPct val="115000"/>
              </a:lnSpc>
              <a:spcBef>
                <a:spcPts val="0"/>
              </a:spcBef>
              <a:spcAft>
                <a:spcPts val="1000"/>
              </a:spcAft>
            </a:pPr>
            <a:r>
              <a:rPr lang="en-US" sz="2800" dirty="0">
                <a:effectLst/>
                <a:latin typeface="Calibri"/>
                <a:ea typeface="Calibri"/>
                <a:cs typeface="Times New Roman"/>
              </a:rPr>
              <a:t>5.4</a:t>
            </a:r>
          </a:p>
          <a:p>
            <a:pPr marL="0" marR="0" algn="r">
              <a:lnSpc>
                <a:spcPct val="115000"/>
              </a:lnSpc>
              <a:spcBef>
                <a:spcPts val="0"/>
              </a:spcBef>
              <a:spcAft>
                <a:spcPts val="1000"/>
              </a:spcAft>
            </a:pPr>
            <a:r>
              <a:rPr lang="en-US" sz="2800" dirty="0">
                <a:effectLst/>
                <a:latin typeface="Calibri"/>
                <a:ea typeface="Calibri"/>
                <a:cs typeface="Times New Roman"/>
              </a:rPr>
              <a:t>11.8</a:t>
            </a:r>
          </a:p>
        </p:txBody>
      </p:sp>
      <p:sp>
        <p:nvSpPr>
          <p:cNvPr id="8" name="TextBox 7"/>
          <p:cNvSpPr txBox="1"/>
          <p:nvPr/>
        </p:nvSpPr>
        <p:spPr>
          <a:xfrm>
            <a:off x="4177444" y="1514020"/>
            <a:ext cx="747253" cy="392159"/>
          </a:xfrm>
          <a:prstGeom prst="rect">
            <a:avLst/>
          </a:prstGeom>
          <a:solidFill>
            <a:schemeClr val="bg1"/>
          </a:solidFill>
          <a:ln>
            <a:solidFill>
              <a:schemeClr val="accent1"/>
            </a:solidFill>
          </a:ln>
        </p:spPr>
        <p:txBody>
          <a:bodyPr wrap="square" rtlCol="0">
            <a:spAutoFit/>
          </a:bodyPr>
          <a:lstStyle/>
          <a:p>
            <a:pPr algn="r">
              <a:lnSpc>
                <a:spcPct val="115000"/>
              </a:lnSpc>
              <a:spcAft>
                <a:spcPts val="1000"/>
              </a:spcAft>
            </a:pPr>
            <a:r>
              <a:rPr lang="en-US" dirty="0">
                <a:ea typeface="Calibri"/>
                <a:cs typeface="Times New Roman"/>
              </a:rPr>
              <a:t>3.7</a:t>
            </a:r>
          </a:p>
        </p:txBody>
      </p:sp>
      <p:sp>
        <p:nvSpPr>
          <p:cNvPr id="10" name="TextBox 9"/>
          <p:cNvSpPr txBox="1"/>
          <p:nvPr/>
        </p:nvSpPr>
        <p:spPr>
          <a:xfrm>
            <a:off x="4724399" y="1999701"/>
            <a:ext cx="726323" cy="410882"/>
          </a:xfrm>
          <a:prstGeom prst="rect">
            <a:avLst/>
          </a:prstGeom>
          <a:solidFill>
            <a:schemeClr val="bg1"/>
          </a:solidFill>
          <a:ln>
            <a:solidFill>
              <a:schemeClr val="accent1"/>
            </a:solidFill>
          </a:ln>
        </p:spPr>
        <p:txBody>
          <a:bodyPr wrap="square" rtlCol="0">
            <a:spAutoFit/>
          </a:bodyPr>
          <a:lstStyle/>
          <a:p>
            <a:pPr algn="r">
              <a:lnSpc>
                <a:spcPct val="115000"/>
              </a:lnSpc>
              <a:spcAft>
                <a:spcPts val="1000"/>
              </a:spcAft>
            </a:pPr>
            <a:r>
              <a:rPr lang="en-US" dirty="0">
                <a:ea typeface="Calibri"/>
                <a:cs typeface="Times New Roman"/>
              </a:rPr>
              <a:t>5.4</a:t>
            </a:r>
          </a:p>
        </p:txBody>
      </p:sp>
      <p:sp>
        <p:nvSpPr>
          <p:cNvPr id="11" name="TextBox 10"/>
          <p:cNvSpPr txBox="1"/>
          <p:nvPr/>
        </p:nvSpPr>
        <p:spPr>
          <a:xfrm>
            <a:off x="4169577" y="1802487"/>
            <a:ext cx="747253" cy="392159"/>
          </a:xfrm>
          <a:prstGeom prst="rect">
            <a:avLst/>
          </a:prstGeom>
          <a:solidFill>
            <a:schemeClr val="bg1"/>
          </a:solidFill>
          <a:ln>
            <a:solidFill>
              <a:schemeClr val="accent1"/>
            </a:solidFill>
          </a:ln>
        </p:spPr>
        <p:txBody>
          <a:bodyPr wrap="square" rtlCol="0">
            <a:spAutoFit/>
          </a:bodyPr>
          <a:lstStyle/>
          <a:p>
            <a:pPr algn="r">
              <a:lnSpc>
                <a:spcPct val="115000"/>
              </a:lnSpc>
              <a:spcAft>
                <a:spcPts val="1000"/>
              </a:spcAft>
            </a:pPr>
            <a:r>
              <a:rPr lang="en-US" dirty="0">
                <a:ea typeface="Calibri"/>
                <a:cs typeface="Times New Roman"/>
              </a:rPr>
              <a:t>4.2</a:t>
            </a:r>
          </a:p>
        </p:txBody>
      </p:sp>
      <p:sp>
        <p:nvSpPr>
          <p:cNvPr id="12" name="TextBox 11"/>
          <p:cNvSpPr txBox="1"/>
          <p:nvPr/>
        </p:nvSpPr>
        <p:spPr>
          <a:xfrm>
            <a:off x="4163043" y="3581400"/>
            <a:ext cx="747253" cy="392159"/>
          </a:xfrm>
          <a:prstGeom prst="rect">
            <a:avLst/>
          </a:prstGeom>
          <a:solidFill>
            <a:schemeClr val="bg1"/>
          </a:solidFill>
          <a:ln>
            <a:solidFill>
              <a:schemeClr val="accent1"/>
            </a:solidFill>
          </a:ln>
        </p:spPr>
        <p:txBody>
          <a:bodyPr wrap="square" rtlCol="0">
            <a:spAutoFit/>
          </a:bodyPr>
          <a:lstStyle/>
          <a:p>
            <a:pPr algn="r">
              <a:lnSpc>
                <a:spcPct val="115000"/>
              </a:lnSpc>
              <a:spcAft>
                <a:spcPts val="1000"/>
              </a:spcAft>
            </a:pPr>
            <a:r>
              <a:rPr lang="en-US" dirty="0">
                <a:ea typeface="Calibri"/>
                <a:cs typeface="Times New Roman"/>
              </a:rPr>
              <a:t>2.1</a:t>
            </a:r>
          </a:p>
        </p:txBody>
      </p:sp>
      <p:sp>
        <p:nvSpPr>
          <p:cNvPr id="13" name="TextBox 12"/>
          <p:cNvSpPr txBox="1"/>
          <p:nvPr/>
        </p:nvSpPr>
        <p:spPr>
          <a:xfrm>
            <a:off x="5077097" y="4028234"/>
            <a:ext cx="747253" cy="392159"/>
          </a:xfrm>
          <a:prstGeom prst="rect">
            <a:avLst/>
          </a:prstGeom>
          <a:solidFill>
            <a:schemeClr val="bg1"/>
          </a:solidFill>
          <a:ln>
            <a:solidFill>
              <a:schemeClr val="accent1"/>
            </a:solidFill>
          </a:ln>
        </p:spPr>
        <p:txBody>
          <a:bodyPr wrap="square" rtlCol="0">
            <a:spAutoFit/>
          </a:bodyPr>
          <a:lstStyle/>
          <a:p>
            <a:pPr algn="r">
              <a:lnSpc>
                <a:spcPct val="115000"/>
              </a:lnSpc>
              <a:spcAft>
                <a:spcPts val="1000"/>
              </a:spcAft>
            </a:pPr>
            <a:r>
              <a:rPr lang="en-US" dirty="0">
                <a:ea typeface="Calibri"/>
                <a:cs typeface="Times New Roman"/>
              </a:rPr>
              <a:t>1.3</a:t>
            </a:r>
          </a:p>
        </p:txBody>
      </p:sp>
      <p:sp>
        <p:nvSpPr>
          <p:cNvPr id="14" name="TextBox 13"/>
          <p:cNvSpPr txBox="1"/>
          <p:nvPr/>
        </p:nvSpPr>
        <p:spPr>
          <a:xfrm>
            <a:off x="4053346" y="4212900"/>
            <a:ext cx="747253" cy="392159"/>
          </a:xfrm>
          <a:prstGeom prst="rect">
            <a:avLst/>
          </a:prstGeom>
          <a:solidFill>
            <a:schemeClr val="bg1"/>
          </a:solidFill>
          <a:ln>
            <a:solidFill>
              <a:schemeClr val="accent1"/>
            </a:solidFill>
          </a:ln>
        </p:spPr>
        <p:txBody>
          <a:bodyPr wrap="square" rtlCol="0">
            <a:spAutoFit/>
          </a:bodyPr>
          <a:lstStyle/>
          <a:p>
            <a:pPr algn="r">
              <a:lnSpc>
                <a:spcPct val="115000"/>
              </a:lnSpc>
              <a:spcAft>
                <a:spcPts val="1000"/>
              </a:spcAft>
            </a:pPr>
            <a:r>
              <a:rPr lang="en-US" dirty="0">
                <a:ea typeface="Calibri"/>
                <a:cs typeface="Times New Roman"/>
              </a:rPr>
              <a:t>11.8</a:t>
            </a:r>
          </a:p>
        </p:txBody>
      </p:sp>
      <p:sp>
        <p:nvSpPr>
          <p:cNvPr id="15" name="TextBox 14"/>
          <p:cNvSpPr txBox="1"/>
          <p:nvPr/>
        </p:nvSpPr>
        <p:spPr>
          <a:xfrm>
            <a:off x="4536670" y="6193442"/>
            <a:ext cx="747253" cy="392159"/>
          </a:xfrm>
          <a:prstGeom prst="rect">
            <a:avLst/>
          </a:prstGeom>
          <a:solidFill>
            <a:schemeClr val="bg1"/>
          </a:solidFill>
          <a:ln>
            <a:solidFill>
              <a:schemeClr val="accent1"/>
            </a:solidFill>
          </a:ln>
        </p:spPr>
        <p:txBody>
          <a:bodyPr wrap="square" rtlCol="0">
            <a:spAutoFit/>
          </a:bodyPr>
          <a:lstStyle/>
          <a:p>
            <a:pPr algn="r">
              <a:lnSpc>
                <a:spcPct val="115000"/>
              </a:lnSpc>
              <a:spcAft>
                <a:spcPts val="1000"/>
              </a:spcAft>
            </a:pPr>
            <a:r>
              <a:rPr lang="en-US" dirty="0">
                <a:ea typeface="Calibri"/>
                <a:cs typeface="Times New Roman"/>
              </a:rPr>
              <a:t>1.6</a:t>
            </a:r>
          </a:p>
        </p:txBody>
      </p:sp>
    </p:spTree>
    <p:extLst>
      <p:ext uri="{BB962C8B-B14F-4D97-AF65-F5344CB8AC3E}">
        <p14:creationId xmlns:p14="http://schemas.microsoft.com/office/powerpoint/2010/main" val="15741361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Reduce exposure by wearing proper clothing. Read the label.</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8111" y="1600200"/>
            <a:ext cx="5862339" cy="4953000"/>
          </a:xfrm>
          <a:prstGeom prst="rect">
            <a:avLst/>
          </a:prstGeom>
          <a:ln>
            <a:noFill/>
          </a:ln>
          <a:effectLst>
            <a:softEdge rad="112500"/>
          </a:effectLst>
        </p:spPr>
      </p:pic>
    </p:spTree>
    <p:extLst>
      <p:ext uri="{BB962C8B-B14F-4D97-AF65-F5344CB8AC3E}">
        <p14:creationId xmlns:p14="http://schemas.microsoft.com/office/powerpoint/2010/main" val="1499918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05200" y="1752600"/>
            <a:ext cx="1820621" cy="4525963"/>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1371600"/>
            <a:ext cx="4376357" cy="5320798"/>
          </a:xfrm>
          <a:prstGeom prst="rect">
            <a:avLst/>
          </a:prstGeom>
        </p:spPr>
      </p:pic>
      <p:sp>
        <p:nvSpPr>
          <p:cNvPr id="2" name="Title 1"/>
          <p:cNvSpPr>
            <a:spLocks noGrp="1"/>
          </p:cNvSpPr>
          <p:nvPr>
            <p:ph type="title"/>
          </p:nvPr>
        </p:nvSpPr>
        <p:spPr/>
        <p:txBody>
          <a:bodyPr>
            <a:normAutofit fontScale="90000"/>
          </a:bodyPr>
          <a:lstStyle/>
          <a:p>
            <a:r>
              <a:rPr lang="en-US" dirty="0"/>
              <a:t>There is a relationship between Rotenone and Parkinson’s Disease.</a:t>
            </a:r>
          </a:p>
        </p:txBody>
      </p:sp>
    </p:spTree>
    <p:extLst>
      <p:ext uri="{BB962C8B-B14F-4D97-AF65-F5344CB8AC3E}">
        <p14:creationId xmlns:p14="http://schemas.microsoft.com/office/powerpoint/2010/main" val="12161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Samples of gloves.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273890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Wear appropriate clothing.</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1524000"/>
            <a:ext cx="7220505" cy="4648200"/>
          </a:xfrm>
          <a:prstGeom prst="rect">
            <a:avLst/>
          </a:prstGeom>
          <a:ln>
            <a:noFill/>
          </a:ln>
          <a:effectLst>
            <a:softEdge rad="112500"/>
          </a:effectLst>
        </p:spPr>
      </p:pic>
    </p:spTree>
    <p:extLst>
      <p:ext uri="{BB962C8B-B14F-4D97-AF65-F5344CB8AC3E}">
        <p14:creationId xmlns:p14="http://schemas.microsoft.com/office/powerpoint/2010/main" val="3301968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Wear appropriate clothing.</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19200" y="1371600"/>
            <a:ext cx="6827308" cy="5120481"/>
          </a:xfrm>
          <a:prstGeom prst="rect">
            <a:avLst/>
          </a:prstGeom>
          <a:ln>
            <a:noFill/>
          </a:ln>
          <a:effectLst>
            <a:softEdge rad="112500"/>
          </a:effectLst>
        </p:spPr>
      </p:pic>
    </p:spTree>
    <p:extLst>
      <p:ext uri="{BB962C8B-B14F-4D97-AF65-F5344CB8AC3E}">
        <p14:creationId xmlns:p14="http://schemas.microsoft.com/office/powerpoint/2010/main" val="10213388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Guard against  and prepare for spills.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90800" y="1269999"/>
            <a:ext cx="4191000" cy="5588001"/>
          </a:xfrm>
          <a:prstGeom prst="rect">
            <a:avLst/>
          </a:prstGeom>
          <a:ln>
            <a:noFill/>
          </a:ln>
          <a:effectLst>
            <a:softEdge rad="112500"/>
          </a:effectLst>
        </p:spPr>
      </p:pic>
    </p:spTree>
    <p:extLst>
      <p:ext uri="{BB962C8B-B14F-4D97-AF65-F5344CB8AC3E}">
        <p14:creationId xmlns:p14="http://schemas.microsoft.com/office/powerpoint/2010/main" val="17740637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Kitty litter will absorb spills.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1371600"/>
            <a:ext cx="6034617" cy="4525963"/>
          </a:xfrm>
          <a:prstGeom prst="rect">
            <a:avLst/>
          </a:prstGeom>
          <a:ln>
            <a:noFill/>
          </a:ln>
          <a:effectLst>
            <a:softEdge rad="112500"/>
          </a:effectLst>
        </p:spPr>
      </p:pic>
    </p:spTree>
    <p:extLst>
      <p:ext uri="{BB962C8B-B14F-4D97-AF65-F5344CB8AC3E}">
        <p14:creationId xmlns:p14="http://schemas.microsoft.com/office/powerpoint/2010/main" val="29789811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Wash yourself.</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28404"/>
          <a:stretch/>
        </p:blipFill>
        <p:spPr>
          <a:xfrm>
            <a:off x="2133600" y="1219200"/>
            <a:ext cx="5344373" cy="4968630"/>
          </a:xfrm>
          <a:prstGeom prst="rect">
            <a:avLst/>
          </a:prstGeom>
          <a:ln>
            <a:noFill/>
          </a:ln>
          <a:effectLst>
            <a:softEdge rad="112500"/>
          </a:effectLst>
        </p:spPr>
      </p:pic>
    </p:spTree>
    <p:extLst>
      <p:ext uri="{BB962C8B-B14F-4D97-AF65-F5344CB8AC3E}">
        <p14:creationId xmlns:p14="http://schemas.microsoft.com/office/powerpoint/2010/main" val="38742234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fontScale="90000"/>
          </a:bodyPr>
          <a:lstStyle/>
          <a:p>
            <a:r>
              <a:rPr lang="en-US" dirty="0"/>
              <a:t>Reduce exposure to </a:t>
            </a:r>
            <a:r>
              <a:rPr lang="en-US" dirty="0" smtClean="0"/>
              <a:t>your family </a:t>
            </a:r>
            <a:r>
              <a:rPr lang="en-US" dirty="0"/>
              <a:t>through proper clean-up and laundering.</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600200"/>
            <a:ext cx="7010400" cy="5257800"/>
          </a:xfrm>
          <a:prstGeom prst="rect">
            <a:avLst/>
          </a:prstGeom>
          <a:ln>
            <a:noFill/>
          </a:ln>
          <a:effectLst>
            <a:softEdge rad="112500"/>
          </a:effectLst>
        </p:spPr>
      </p:pic>
    </p:spTree>
    <p:extLst>
      <p:ext uri="{BB962C8B-B14F-4D97-AF65-F5344CB8AC3E}">
        <p14:creationId xmlns:p14="http://schemas.microsoft.com/office/powerpoint/2010/main" val="16580201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Dry on clothes line.</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219200"/>
            <a:ext cx="7315200" cy="5486400"/>
          </a:xfrm>
          <a:prstGeom prst="rect">
            <a:avLst/>
          </a:prstGeom>
          <a:ln>
            <a:noFill/>
          </a:ln>
          <a:effectLst>
            <a:softEdge rad="112500"/>
          </a:effectLst>
        </p:spPr>
      </p:pic>
    </p:spTree>
    <p:extLst>
      <p:ext uri="{BB962C8B-B14F-4D97-AF65-F5344CB8AC3E}">
        <p14:creationId xmlns:p14="http://schemas.microsoft.com/office/powerpoint/2010/main" val="41602937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Toddler dies from drinking insecticide stored in garage.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22820" y="1586324"/>
            <a:ext cx="5892380" cy="4890675"/>
          </a:xfrm>
          <a:prstGeom prst="rect">
            <a:avLst/>
          </a:prstGeom>
          <a:ln>
            <a:noFill/>
          </a:ln>
          <a:effectLst>
            <a:softEdge rad="112500"/>
          </a:effectLst>
        </p:spPr>
      </p:pic>
    </p:spTree>
    <p:extLst>
      <p:ext uri="{BB962C8B-B14F-4D97-AF65-F5344CB8AC3E}">
        <p14:creationId xmlns:p14="http://schemas.microsoft.com/office/powerpoint/2010/main" val="1393391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Isn’t rotenone a natural pesticide, </a:t>
            </a:r>
            <a:r>
              <a:rPr lang="en-US" dirty="0" smtClean="0"/>
              <a:t/>
            </a:r>
            <a:br>
              <a:rPr lang="en-US" dirty="0" smtClean="0"/>
            </a:br>
            <a:r>
              <a:rPr lang="en-US" dirty="0" smtClean="0"/>
              <a:t>and </a:t>
            </a:r>
            <a:r>
              <a:rPr lang="en-US" dirty="0"/>
              <a:t>therefore safe?</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76800" y="1676400"/>
            <a:ext cx="1820621" cy="4525963"/>
          </a:xfrm>
        </p:spPr>
      </p:pic>
      <p:pic>
        <p:nvPicPr>
          <p:cNvPr id="4"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1862931"/>
            <a:ext cx="3649224" cy="3090069"/>
          </a:xfrm>
          <a:prstGeom prst="rect">
            <a:avLst/>
          </a:prstGeom>
        </p:spPr>
      </p:pic>
    </p:spTree>
    <p:extLst>
      <p:ext uri="{BB962C8B-B14F-4D97-AF65-F5344CB8AC3E}">
        <p14:creationId xmlns:p14="http://schemas.microsoft.com/office/powerpoint/2010/main" val="34339261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Rotenone is from specific tropical plant roots and stems.</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95400" y="1370587"/>
            <a:ext cx="3942431" cy="5252531"/>
          </a:xfr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1930" y="1447800"/>
            <a:ext cx="3329243" cy="5276850"/>
          </a:xfrm>
          <a:prstGeom prst="rect">
            <a:avLst/>
          </a:prstGeom>
        </p:spPr>
      </p:pic>
    </p:spTree>
    <p:extLst>
      <p:ext uri="{BB962C8B-B14F-4D97-AF65-F5344CB8AC3E}">
        <p14:creationId xmlns:p14="http://schemas.microsoft.com/office/powerpoint/2010/main" val="2574805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Rotenone is mildly toxic to mammals</a:t>
            </a:r>
            <a:endParaRPr lang="en-US" dirty="0"/>
          </a:p>
        </p:txBody>
      </p:sp>
      <p:sp>
        <p:nvSpPr>
          <p:cNvPr id="3" name="Content Placeholder 2"/>
          <p:cNvSpPr>
            <a:spLocks noGrp="1"/>
          </p:cNvSpPr>
          <p:nvPr>
            <p:ph idx="1"/>
          </p:nvPr>
        </p:nvSpPr>
        <p:spPr>
          <a:xfrm>
            <a:off x="457200" y="1295400"/>
            <a:ext cx="8229600" cy="4525963"/>
          </a:xfrm>
        </p:spPr>
        <p:txBody>
          <a:bodyPr>
            <a:normAutofit/>
          </a:bodyPr>
          <a:lstStyle/>
          <a:p>
            <a:r>
              <a:rPr lang="en-US" dirty="0" smtClean="0"/>
              <a:t>Toxicity</a:t>
            </a:r>
          </a:p>
          <a:p>
            <a:pPr lvl="1"/>
            <a:r>
              <a:rPr lang="en-US" dirty="0" smtClean="0"/>
              <a:t>Mildly toxic to mammals</a:t>
            </a:r>
          </a:p>
          <a:p>
            <a:pPr lvl="2"/>
            <a:r>
              <a:rPr lang="en-US" dirty="0" smtClean="0"/>
              <a:t>Lowest lethal dose for child is 143 mg/kg</a:t>
            </a:r>
          </a:p>
          <a:p>
            <a:pPr lvl="2"/>
            <a:r>
              <a:rPr lang="en-US" dirty="0" smtClean="0"/>
              <a:t>Human deaths rare – causes vomiting</a:t>
            </a:r>
          </a:p>
          <a:p>
            <a:pPr lvl="2"/>
            <a:r>
              <a:rPr lang="en-US" dirty="0"/>
              <a:t>Poorly absorbed by human </a:t>
            </a:r>
            <a:r>
              <a:rPr lang="en-US" dirty="0" smtClean="0"/>
              <a:t>GI, skin</a:t>
            </a:r>
            <a:endParaRPr lang="en-US" dirty="0"/>
          </a:p>
        </p:txBody>
      </p:sp>
    </p:spTree>
    <p:extLst>
      <p:ext uri="{BB962C8B-B14F-4D97-AF65-F5344CB8AC3E}">
        <p14:creationId xmlns:p14="http://schemas.microsoft.com/office/powerpoint/2010/main" val="3476890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Rotenone is extremely toxic </a:t>
            </a:r>
            <a:br>
              <a:rPr lang="en-US" dirty="0" smtClean="0"/>
            </a:br>
            <a:r>
              <a:rPr lang="en-US" dirty="0" smtClean="0"/>
              <a:t>to fish.</a:t>
            </a:r>
            <a:endParaRPr lang="en-US" dirty="0"/>
          </a:p>
        </p:txBody>
      </p:sp>
      <p:sp>
        <p:nvSpPr>
          <p:cNvPr id="3" name="Content Placeholder 2"/>
          <p:cNvSpPr>
            <a:spLocks noGrp="1"/>
          </p:cNvSpPr>
          <p:nvPr>
            <p:ph idx="1"/>
          </p:nvPr>
        </p:nvSpPr>
        <p:spPr>
          <a:xfrm>
            <a:off x="533400" y="1676400"/>
            <a:ext cx="8229600" cy="4525963"/>
          </a:xfrm>
        </p:spPr>
        <p:txBody>
          <a:bodyPr>
            <a:normAutofit/>
          </a:bodyPr>
          <a:lstStyle/>
          <a:p>
            <a:pPr marL="457200" lvl="1" indent="0">
              <a:buNone/>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181" y="1676400"/>
            <a:ext cx="7223846" cy="5410200"/>
          </a:xfrm>
          <a:prstGeom prst="rect">
            <a:avLst/>
          </a:prstGeom>
        </p:spPr>
      </p:pic>
    </p:spTree>
    <p:extLst>
      <p:ext uri="{BB962C8B-B14F-4D97-AF65-F5344CB8AC3E}">
        <p14:creationId xmlns:p14="http://schemas.microsoft.com/office/powerpoint/2010/main" val="30920602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1263</TotalTime>
  <Words>3017</Words>
  <Application>Microsoft Office PowerPoint</Application>
  <PresentationFormat>On-screen Show (4:3)</PresentationFormat>
  <Paragraphs>291</Paragraphs>
  <Slides>58</Slides>
  <Notes>58</Notes>
  <HiddenSlides>4</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We will talk about risk.</vt:lpstr>
      <vt:lpstr>Risk = Toxicity X Exposure </vt:lpstr>
      <vt:lpstr>Should we be concerned  with pesticides?</vt:lpstr>
      <vt:lpstr>Glyphosate; 2,4-D; &amp; chlorpyrifos residues have been found in farm homes. </vt:lpstr>
      <vt:lpstr>There is a relationship between Rotenone and Parkinson’s Disease.</vt:lpstr>
      <vt:lpstr>Isn’t rotenone a natural pesticide,  and therefore safe?</vt:lpstr>
      <vt:lpstr>Rotenone is from specific tropical plant roots and stems.</vt:lpstr>
      <vt:lpstr>Rotenone is mildly toxic to mammals</vt:lpstr>
      <vt:lpstr>Rotenone is extremely toxic  to fish.</vt:lpstr>
      <vt:lpstr>Rotenone was used as an insecticide.</vt:lpstr>
      <vt:lpstr>Pesticides derived from plants can be just as dangerous as synthetic chemicals.</vt:lpstr>
      <vt:lpstr>Toxicity is measured through LD50</vt:lpstr>
      <vt:lpstr>Milligrams per Kilogram</vt:lpstr>
      <vt:lpstr>Milligrams per Kilogram</vt:lpstr>
      <vt:lpstr>Arrange these materials in order from least dangerous to most dangerous, using LD50.</vt:lpstr>
      <vt:lpstr>PowerPoint Presentation</vt:lpstr>
      <vt:lpstr>Proper purchase can reduce risk.</vt:lpstr>
      <vt:lpstr>Purchase the least toxic pesticide  that will do the job.</vt:lpstr>
      <vt:lpstr>Read and understand the label.</vt:lpstr>
      <vt:lpstr>Purchase the safest formulation.</vt:lpstr>
      <vt:lpstr>Pesticide formulations  include solids.</vt:lpstr>
      <vt:lpstr>Pesticide formulations  include solids.</vt:lpstr>
      <vt:lpstr>Pesticide formulations  include solids.</vt:lpstr>
      <vt:lpstr>Pesticide formulations include solids added to water.</vt:lpstr>
      <vt:lpstr>Pesticide formulations include solids added to water. </vt:lpstr>
      <vt:lpstr>Pesticide formulations include solids added to water. </vt:lpstr>
      <vt:lpstr>Pesticide formulations  include liquids.</vt:lpstr>
      <vt:lpstr>Pesticide formulations  include liquids.</vt:lpstr>
      <vt:lpstr>Pesticide formulations  include liquids.</vt:lpstr>
      <vt:lpstr>Pesticide formulations  include liquids.</vt:lpstr>
      <vt:lpstr>Pesticide formulations include aerosols.</vt:lpstr>
      <vt:lpstr>Pesticide formulations include fumigants.</vt:lpstr>
      <vt:lpstr>Best Formulation? Consider</vt:lpstr>
      <vt:lpstr>When selecting a pesticide, consider Ready-to-Use.</vt:lpstr>
      <vt:lpstr>Risk = Toxicity X Exposure </vt:lpstr>
      <vt:lpstr>When purchasing a pesticide, check the container and label.</vt:lpstr>
      <vt:lpstr>Purchase only what is needed.</vt:lpstr>
      <vt:lpstr>Have clerk bag the pesticide separately.</vt:lpstr>
      <vt:lpstr>Proper transport can reduce risk of exposure.</vt:lpstr>
      <vt:lpstr>Put in container to prevent  tipping or spills. </vt:lpstr>
      <vt:lpstr>Proper storage  can reduce risk of exposure.</vt:lpstr>
      <vt:lpstr>Have a locked cabinet.</vt:lpstr>
      <vt:lpstr>Store liquids below solids  in case of spills or leaks. </vt:lpstr>
      <vt:lpstr>Keep a list of pesticides in stock.</vt:lpstr>
      <vt:lpstr>Reduce exposure by wearing appropriate clothing.</vt:lpstr>
      <vt:lpstr>Different parts of bodies absorb pesticides at different rates. </vt:lpstr>
      <vt:lpstr>Activity: ID rates of absoprtion</vt:lpstr>
      <vt:lpstr>Activity: ID rates of exposure</vt:lpstr>
      <vt:lpstr>Reduce exposure by wearing proper clothing. Read the label.</vt:lpstr>
      <vt:lpstr>Samples of gloves.</vt:lpstr>
      <vt:lpstr>Wear appropriate clothing.</vt:lpstr>
      <vt:lpstr>Wear appropriate clothing.</vt:lpstr>
      <vt:lpstr>Guard against  and prepare for spills.</vt:lpstr>
      <vt:lpstr>Kitty litter will absorb spills.</vt:lpstr>
      <vt:lpstr>Wash yourself.</vt:lpstr>
      <vt:lpstr>Reduce exposure to your family through proper clean-up and laundering.</vt:lpstr>
      <vt:lpstr>Dry on clothes line.</vt:lpstr>
      <vt:lpstr>Toddler dies from drinking insecticide stored in garage.</vt:lpstr>
    </vt:vector>
  </TitlesOfParts>
  <Company>UNL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Pesticide Education</dc:title>
  <dc:creator>Janet Hygnstrom</dc:creator>
  <cp:lastModifiedBy>Jan Hygnstrom</cp:lastModifiedBy>
  <cp:revision>157</cp:revision>
  <cp:lastPrinted>2012-03-19T11:07:56Z</cp:lastPrinted>
  <dcterms:created xsi:type="dcterms:W3CDTF">2012-03-07T16:35:19Z</dcterms:created>
  <dcterms:modified xsi:type="dcterms:W3CDTF">2012-12-13T16:55:12Z</dcterms:modified>
</cp:coreProperties>
</file>