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7" r:id="rId3"/>
    <p:sldId id="286" r:id="rId4"/>
    <p:sldId id="256" r:id="rId5"/>
    <p:sldId id="258" r:id="rId6"/>
    <p:sldId id="259" r:id="rId7"/>
    <p:sldId id="257" r:id="rId8"/>
    <p:sldId id="260" r:id="rId9"/>
    <p:sldId id="262" r:id="rId10"/>
    <p:sldId id="264" r:id="rId11"/>
    <p:sldId id="265" r:id="rId12"/>
    <p:sldId id="288" r:id="rId13"/>
    <p:sldId id="268" r:id="rId14"/>
    <p:sldId id="267" r:id="rId15"/>
    <p:sldId id="275" r:id="rId16"/>
    <p:sldId id="276" r:id="rId17"/>
    <p:sldId id="277" r:id="rId18"/>
    <p:sldId id="289" r:id="rId19"/>
    <p:sldId id="261" r:id="rId20"/>
    <p:sldId id="280" r:id="rId21"/>
    <p:sldId id="278" r:id="rId22"/>
    <p:sldId id="279" r:id="rId23"/>
    <p:sldId id="281" r:id="rId24"/>
    <p:sldId id="290" r:id="rId25"/>
    <p:sldId id="291" r:id="rId26"/>
    <p:sldId id="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F3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 d="1"/>
        <a:sy n="1" d="1"/>
      </p:scale>
      <p:origin x="0" y="0"/>
    </p:cViewPr>
  </p:notesTextViewPr>
  <p:sorterViewPr>
    <p:cViewPr>
      <p:scale>
        <a:sx n="100" d="100"/>
        <a:sy n="100" d="100"/>
      </p:scale>
      <p:origin x="0" y="55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E8AD8A-1B0B-4320-AE28-5169DEC83229}"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0FC3F-006D-4263-BE24-242F061BC92A}" type="slidenum">
              <a:rPr lang="en-US" smtClean="0"/>
              <a:t>‹#›</a:t>
            </a:fld>
            <a:endParaRPr lang="en-US"/>
          </a:p>
        </p:txBody>
      </p:sp>
    </p:spTree>
    <p:extLst>
      <p:ext uri="{BB962C8B-B14F-4D97-AF65-F5344CB8AC3E}">
        <p14:creationId xmlns:p14="http://schemas.microsoft.com/office/powerpoint/2010/main" val="3310423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8AD8A-1B0B-4320-AE28-5169DEC83229}"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0FC3F-006D-4263-BE24-242F061BC92A}" type="slidenum">
              <a:rPr lang="en-US" smtClean="0"/>
              <a:t>‹#›</a:t>
            </a:fld>
            <a:endParaRPr lang="en-US"/>
          </a:p>
        </p:txBody>
      </p:sp>
    </p:spTree>
    <p:extLst>
      <p:ext uri="{BB962C8B-B14F-4D97-AF65-F5344CB8AC3E}">
        <p14:creationId xmlns:p14="http://schemas.microsoft.com/office/powerpoint/2010/main" val="2301793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8AD8A-1B0B-4320-AE28-5169DEC83229}"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0FC3F-006D-4263-BE24-242F061BC92A}" type="slidenum">
              <a:rPr lang="en-US" smtClean="0"/>
              <a:t>‹#›</a:t>
            </a:fld>
            <a:endParaRPr lang="en-US"/>
          </a:p>
        </p:txBody>
      </p:sp>
    </p:spTree>
    <p:extLst>
      <p:ext uri="{BB962C8B-B14F-4D97-AF65-F5344CB8AC3E}">
        <p14:creationId xmlns:p14="http://schemas.microsoft.com/office/powerpoint/2010/main" val="1790941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1"/>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1"/>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1"/>
          </a:xfrm>
        </p:spPr>
        <p:txBody>
          <a:bodyPr/>
          <a:lstStyle>
            <a:lvl1pPr>
              <a:defRPr/>
            </a:lvl1pPr>
          </a:lstStyle>
          <a:p>
            <a:fld id="{875F760E-F41E-49F6-AAA0-D3C54B3770BC}" type="slidenum">
              <a:rPr lang="en-US"/>
              <a:pPr/>
              <a:t>‹#›</a:t>
            </a:fld>
            <a:endParaRPr lang="en-US"/>
          </a:p>
        </p:txBody>
      </p:sp>
    </p:spTree>
    <p:extLst>
      <p:ext uri="{BB962C8B-B14F-4D97-AF65-F5344CB8AC3E}">
        <p14:creationId xmlns:p14="http://schemas.microsoft.com/office/powerpoint/2010/main" val="4156323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8AD8A-1B0B-4320-AE28-5169DEC83229}"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0FC3F-006D-4263-BE24-242F061BC92A}" type="slidenum">
              <a:rPr lang="en-US" smtClean="0"/>
              <a:t>‹#›</a:t>
            </a:fld>
            <a:endParaRPr lang="en-US"/>
          </a:p>
        </p:txBody>
      </p:sp>
    </p:spTree>
    <p:extLst>
      <p:ext uri="{BB962C8B-B14F-4D97-AF65-F5344CB8AC3E}">
        <p14:creationId xmlns:p14="http://schemas.microsoft.com/office/powerpoint/2010/main" val="143213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8AD8A-1B0B-4320-AE28-5169DEC83229}" type="datetimeFigureOut">
              <a:rPr lang="en-US" smtClean="0"/>
              <a:t>4/24/2012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0FC3F-006D-4263-BE24-242F061BC92A}" type="slidenum">
              <a:rPr lang="en-US" smtClean="0"/>
              <a:t>‹#›</a:t>
            </a:fld>
            <a:endParaRPr lang="en-US"/>
          </a:p>
        </p:txBody>
      </p:sp>
    </p:spTree>
    <p:extLst>
      <p:ext uri="{BB962C8B-B14F-4D97-AF65-F5344CB8AC3E}">
        <p14:creationId xmlns:p14="http://schemas.microsoft.com/office/powerpoint/2010/main" val="144170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E8AD8A-1B0B-4320-AE28-5169DEC83229}"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0FC3F-006D-4263-BE24-242F061BC92A}" type="slidenum">
              <a:rPr lang="en-US" smtClean="0"/>
              <a:t>‹#›</a:t>
            </a:fld>
            <a:endParaRPr lang="en-US"/>
          </a:p>
        </p:txBody>
      </p:sp>
    </p:spTree>
    <p:extLst>
      <p:ext uri="{BB962C8B-B14F-4D97-AF65-F5344CB8AC3E}">
        <p14:creationId xmlns:p14="http://schemas.microsoft.com/office/powerpoint/2010/main" val="333025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E8AD8A-1B0B-4320-AE28-5169DEC83229}" type="datetimeFigureOut">
              <a:rPr lang="en-US" smtClean="0"/>
              <a:t>4/24/2012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0FC3F-006D-4263-BE24-242F061BC92A}" type="slidenum">
              <a:rPr lang="en-US" smtClean="0"/>
              <a:t>‹#›</a:t>
            </a:fld>
            <a:endParaRPr lang="en-US"/>
          </a:p>
        </p:txBody>
      </p:sp>
    </p:spTree>
    <p:extLst>
      <p:ext uri="{BB962C8B-B14F-4D97-AF65-F5344CB8AC3E}">
        <p14:creationId xmlns:p14="http://schemas.microsoft.com/office/powerpoint/2010/main" val="417015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E8AD8A-1B0B-4320-AE28-5169DEC83229}" type="datetimeFigureOut">
              <a:rPr lang="en-US" smtClean="0"/>
              <a:t>4/24/2012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0FC3F-006D-4263-BE24-242F061BC92A}" type="slidenum">
              <a:rPr lang="en-US" smtClean="0"/>
              <a:t>‹#›</a:t>
            </a:fld>
            <a:endParaRPr lang="en-US"/>
          </a:p>
        </p:txBody>
      </p:sp>
    </p:spTree>
    <p:extLst>
      <p:ext uri="{BB962C8B-B14F-4D97-AF65-F5344CB8AC3E}">
        <p14:creationId xmlns:p14="http://schemas.microsoft.com/office/powerpoint/2010/main" val="368076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8AD8A-1B0B-4320-AE28-5169DEC83229}" type="datetimeFigureOut">
              <a:rPr lang="en-US" smtClean="0"/>
              <a:t>4/24/2012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0FC3F-006D-4263-BE24-242F061BC92A}" type="slidenum">
              <a:rPr lang="en-US" smtClean="0"/>
              <a:t>‹#›</a:t>
            </a:fld>
            <a:endParaRPr lang="en-US"/>
          </a:p>
        </p:txBody>
      </p:sp>
    </p:spTree>
    <p:extLst>
      <p:ext uri="{BB962C8B-B14F-4D97-AF65-F5344CB8AC3E}">
        <p14:creationId xmlns:p14="http://schemas.microsoft.com/office/powerpoint/2010/main" val="160422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8AD8A-1B0B-4320-AE28-5169DEC83229}"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0FC3F-006D-4263-BE24-242F061BC92A}" type="slidenum">
              <a:rPr lang="en-US" smtClean="0"/>
              <a:t>‹#›</a:t>
            </a:fld>
            <a:endParaRPr lang="en-US"/>
          </a:p>
        </p:txBody>
      </p:sp>
    </p:spTree>
    <p:extLst>
      <p:ext uri="{BB962C8B-B14F-4D97-AF65-F5344CB8AC3E}">
        <p14:creationId xmlns:p14="http://schemas.microsoft.com/office/powerpoint/2010/main" val="3155895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8AD8A-1B0B-4320-AE28-5169DEC83229}" type="datetimeFigureOut">
              <a:rPr lang="en-US" smtClean="0"/>
              <a:t>4/24/2012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0FC3F-006D-4263-BE24-242F061BC92A}" type="slidenum">
              <a:rPr lang="en-US" smtClean="0"/>
              <a:t>‹#›</a:t>
            </a:fld>
            <a:endParaRPr lang="en-US"/>
          </a:p>
        </p:txBody>
      </p:sp>
    </p:spTree>
    <p:extLst>
      <p:ext uri="{BB962C8B-B14F-4D97-AF65-F5344CB8AC3E}">
        <p14:creationId xmlns:p14="http://schemas.microsoft.com/office/powerpoint/2010/main" val="17560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100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8AD8A-1B0B-4320-AE28-5169DEC83229}" type="datetimeFigureOut">
              <a:rPr lang="en-US" smtClean="0"/>
              <a:t>4/24/2012</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80FC3F-006D-4263-BE24-242F061BC92A}" type="slidenum">
              <a:rPr lang="en-US" smtClean="0"/>
              <a:t>‹#›</a:t>
            </a:fld>
            <a:endParaRPr lang="en-US"/>
          </a:p>
        </p:txBody>
      </p:sp>
    </p:spTree>
    <p:extLst>
      <p:ext uri="{BB962C8B-B14F-4D97-AF65-F5344CB8AC3E}">
        <p14:creationId xmlns:p14="http://schemas.microsoft.com/office/powerpoint/2010/main" val="1830425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en.wikipedia.org/wiki/File:Grus_americana_Sasata.jpg"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solidFill>
                  <a:srgbClr val="FFFF00"/>
                </a:solidFill>
                <a:latin typeface="+mn-lt"/>
                <a:cs typeface="Arial" pitchFamily="34" charset="0"/>
              </a:rPr>
              <a:t>National Pollutant Discharge Elimination System (NPDES)</a:t>
            </a:r>
            <a:endParaRPr lang="en-US" dirty="0">
              <a:solidFill>
                <a:srgbClr val="FFFF00"/>
              </a:solidFill>
              <a:latin typeface="+mn-lt"/>
              <a:cs typeface="Arial" pitchFamily="34" charset="0"/>
            </a:endParaRPr>
          </a:p>
        </p:txBody>
      </p:sp>
      <p:sp>
        <p:nvSpPr>
          <p:cNvPr id="3" name="Subtitle 2"/>
          <p:cNvSpPr>
            <a:spLocks noGrp="1"/>
          </p:cNvSpPr>
          <p:nvPr>
            <p:ph type="subTitle" idx="1"/>
          </p:nvPr>
        </p:nvSpPr>
        <p:spPr>
          <a:xfrm>
            <a:off x="1371600" y="4495800"/>
            <a:ext cx="6400800" cy="1066800"/>
          </a:xfrm>
        </p:spPr>
        <p:txBody>
          <a:bodyPr/>
          <a:lstStyle/>
          <a:p>
            <a:r>
              <a:rPr lang="en-US" dirty="0" smtClean="0">
                <a:solidFill>
                  <a:schemeClr val="bg1"/>
                </a:solidFill>
              </a:rPr>
              <a:t>NPDES in </a:t>
            </a:r>
            <a:r>
              <a:rPr lang="en-US" dirty="0" smtClean="0">
                <a:solidFill>
                  <a:schemeClr val="bg1"/>
                </a:solidFill>
              </a:rPr>
              <a:t>effect on November 1, 2011</a:t>
            </a:r>
            <a:endParaRPr lang="en-US" dirty="0">
              <a:solidFill>
                <a:schemeClr val="bg1"/>
              </a:solidFill>
            </a:endParaRPr>
          </a:p>
        </p:txBody>
      </p:sp>
      <p:cxnSp>
        <p:nvCxnSpPr>
          <p:cNvPr id="5" name="Straight Connector 4"/>
          <p:cNvCxnSpPr/>
          <p:nvPr/>
        </p:nvCxnSpPr>
        <p:spPr>
          <a:xfrm>
            <a:off x="1219200" y="3200400"/>
            <a:ext cx="6705600" cy="0"/>
          </a:xfrm>
          <a:prstGeom prst="line">
            <a:avLst/>
          </a:prstGeom>
          <a:ln w="38100">
            <a:solidFill>
              <a:srgbClr val="4EF313"/>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90640" y="2590800"/>
            <a:ext cx="7438960" cy="400110"/>
          </a:xfrm>
          <a:prstGeom prst="rect">
            <a:avLst/>
          </a:prstGeom>
          <a:noFill/>
        </p:spPr>
        <p:txBody>
          <a:bodyPr wrap="none" rtlCol="0">
            <a:spAutoFit/>
          </a:bodyPr>
          <a:lstStyle/>
          <a:p>
            <a:r>
              <a:rPr lang="en-US" sz="2000" dirty="0" smtClean="0">
                <a:solidFill>
                  <a:schemeClr val="bg1"/>
                </a:solidFill>
              </a:rPr>
              <a:t>Presentation by : Tom  Janousek, Pest Consulting Services, Omaha, NE</a:t>
            </a:r>
            <a:endParaRPr lang="en-US" sz="2000" dirty="0">
              <a:solidFill>
                <a:schemeClr val="bg1"/>
              </a:solidFill>
            </a:endParaRPr>
          </a:p>
        </p:txBody>
      </p:sp>
    </p:spTree>
    <p:extLst>
      <p:ext uri="{BB962C8B-B14F-4D97-AF65-F5344CB8AC3E}">
        <p14:creationId xmlns:p14="http://schemas.microsoft.com/office/powerpoint/2010/main" val="1525968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54981140"/>
              </p:ext>
            </p:extLst>
          </p:nvPr>
        </p:nvGraphicFramePr>
        <p:xfrm>
          <a:off x="1981200" y="1"/>
          <a:ext cx="5355690" cy="6931531"/>
        </p:xfrm>
        <a:graphic>
          <a:graphicData uri="http://schemas.openxmlformats.org/presentationml/2006/ole">
            <mc:AlternateContent xmlns:mc="http://schemas.openxmlformats.org/markup-compatibility/2006">
              <mc:Choice xmlns:v="urn:schemas-microsoft-com:vml" Requires="v">
                <p:oleObj spid="_x0000_s7201"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81200" y="1"/>
                        <a:ext cx="5355690" cy="6931531"/>
                      </a:xfrm>
                      <a:prstGeom prst="rect">
                        <a:avLst/>
                      </a:prstGeom>
                    </p:spPr>
                  </p:pic>
                </p:oleObj>
              </mc:Fallback>
            </mc:AlternateContent>
          </a:graphicData>
        </a:graphic>
      </p:graphicFrame>
      <p:sp>
        <p:nvSpPr>
          <p:cNvPr id="4" name="Rectangular Callout 3"/>
          <p:cNvSpPr/>
          <p:nvPr/>
        </p:nvSpPr>
        <p:spPr>
          <a:xfrm>
            <a:off x="533400" y="1524000"/>
            <a:ext cx="8229600" cy="838200"/>
          </a:xfrm>
          <a:prstGeom prst="wedgeRectCallout">
            <a:avLst>
              <a:gd name="adj1" fmla="val -12395"/>
              <a:gd name="adj2" fmla="val -20752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Table 1: Waters are Considered Group III When:</a:t>
            </a:r>
          </a:p>
          <a:p>
            <a:r>
              <a:rPr lang="en-US" sz="2800" dirty="0">
                <a:solidFill>
                  <a:schemeClr val="tx1"/>
                </a:solidFill>
              </a:rPr>
              <a:t>	</a:t>
            </a:r>
            <a:r>
              <a:rPr lang="en-US" sz="2800" dirty="0" smtClean="0">
                <a:solidFill>
                  <a:schemeClr val="tx1"/>
                </a:solidFill>
              </a:rPr>
              <a:t>1.  State Resource Waters…..Title 117.</a:t>
            </a:r>
            <a:endParaRPr lang="en-US" sz="2800" dirty="0">
              <a:solidFill>
                <a:schemeClr val="tx1"/>
              </a:solidFill>
            </a:endParaRPr>
          </a:p>
        </p:txBody>
      </p:sp>
      <p:sp>
        <p:nvSpPr>
          <p:cNvPr id="5" name="TextBox 4"/>
          <p:cNvSpPr txBox="1"/>
          <p:nvPr/>
        </p:nvSpPr>
        <p:spPr>
          <a:xfrm>
            <a:off x="533400" y="2438406"/>
            <a:ext cx="8229600" cy="954107"/>
          </a:xfrm>
          <a:prstGeom prst="rect">
            <a:avLst/>
          </a:prstGeom>
          <a:solidFill>
            <a:srgbClr val="FFFF00"/>
          </a:solidFill>
          <a:ln w="38100">
            <a:solidFill>
              <a:srgbClr val="FF0000"/>
            </a:solidFill>
          </a:ln>
        </p:spPr>
        <p:txBody>
          <a:bodyPr wrap="square" rtlCol="0">
            <a:spAutoFit/>
          </a:bodyPr>
          <a:lstStyle/>
          <a:p>
            <a:r>
              <a:rPr lang="en-US" dirty="0"/>
              <a:t>	</a:t>
            </a:r>
            <a:r>
              <a:rPr lang="en-US" sz="2800" dirty="0" smtClean="0"/>
              <a:t>2.  Listed as impaired… for any 	ingredients in 	pesticides residuals from 	application…</a:t>
            </a:r>
            <a:endParaRPr lang="en-US" dirty="0"/>
          </a:p>
        </p:txBody>
      </p:sp>
    </p:spTree>
    <p:extLst>
      <p:ext uri="{BB962C8B-B14F-4D97-AF65-F5344CB8AC3E}">
        <p14:creationId xmlns:p14="http://schemas.microsoft.com/office/powerpoint/2010/main" val="2318652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624709362"/>
              </p:ext>
            </p:extLst>
          </p:nvPr>
        </p:nvGraphicFramePr>
        <p:xfrm>
          <a:off x="1981200" y="1"/>
          <a:ext cx="5355690" cy="6931531"/>
        </p:xfrm>
        <a:graphic>
          <a:graphicData uri="http://schemas.openxmlformats.org/presentationml/2006/ole">
            <mc:AlternateContent xmlns:mc="http://schemas.openxmlformats.org/markup-compatibility/2006">
              <mc:Choice xmlns:v="urn:schemas-microsoft-com:vml" Requires="v">
                <p:oleObj spid="_x0000_s8225"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81200" y="1"/>
                        <a:ext cx="5355690" cy="6931531"/>
                      </a:xfrm>
                      <a:prstGeom prst="rect">
                        <a:avLst/>
                      </a:prstGeom>
                    </p:spPr>
                  </p:pic>
                </p:oleObj>
              </mc:Fallback>
            </mc:AlternateContent>
          </a:graphicData>
        </a:graphic>
      </p:graphicFrame>
      <p:sp>
        <p:nvSpPr>
          <p:cNvPr id="4" name="Rectangular Callout 3"/>
          <p:cNvSpPr/>
          <p:nvPr/>
        </p:nvSpPr>
        <p:spPr>
          <a:xfrm>
            <a:off x="533400" y="1524000"/>
            <a:ext cx="8229600" cy="838200"/>
          </a:xfrm>
          <a:prstGeom prst="wedgeRectCallout">
            <a:avLst>
              <a:gd name="adj1" fmla="val -12395"/>
              <a:gd name="adj2" fmla="val -20752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Table 1: Waters are Considered Group III When:</a:t>
            </a:r>
          </a:p>
          <a:p>
            <a:r>
              <a:rPr lang="en-US" sz="2800" dirty="0">
                <a:solidFill>
                  <a:schemeClr val="tx1"/>
                </a:solidFill>
              </a:rPr>
              <a:t>	</a:t>
            </a:r>
            <a:r>
              <a:rPr lang="en-US" sz="2800" dirty="0" smtClean="0">
                <a:solidFill>
                  <a:schemeClr val="tx1"/>
                </a:solidFill>
              </a:rPr>
              <a:t>1.  State Resource Waters…..Title 117.</a:t>
            </a:r>
            <a:endParaRPr lang="en-US" sz="2800" dirty="0">
              <a:solidFill>
                <a:schemeClr val="tx1"/>
              </a:solidFill>
            </a:endParaRPr>
          </a:p>
        </p:txBody>
      </p:sp>
      <p:sp>
        <p:nvSpPr>
          <p:cNvPr id="5" name="TextBox 4"/>
          <p:cNvSpPr txBox="1"/>
          <p:nvPr/>
        </p:nvSpPr>
        <p:spPr>
          <a:xfrm>
            <a:off x="533400" y="2438406"/>
            <a:ext cx="8229600" cy="954107"/>
          </a:xfrm>
          <a:prstGeom prst="rect">
            <a:avLst/>
          </a:prstGeom>
          <a:solidFill>
            <a:srgbClr val="FFFF00"/>
          </a:solidFill>
          <a:ln w="38100">
            <a:solidFill>
              <a:srgbClr val="FF0000"/>
            </a:solidFill>
          </a:ln>
        </p:spPr>
        <p:txBody>
          <a:bodyPr wrap="square" rtlCol="0">
            <a:spAutoFit/>
          </a:bodyPr>
          <a:lstStyle/>
          <a:p>
            <a:r>
              <a:rPr lang="en-US" dirty="0"/>
              <a:t>	</a:t>
            </a:r>
            <a:r>
              <a:rPr lang="en-US" sz="2800" dirty="0" smtClean="0"/>
              <a:t>2.  Listed as impaired… for any 	ingredients in 	pesticides residuals from 	application…</a:t>
            </a:r>
            <a:endParaRPr lang="en-US" dirty="0"/>
          </a:p>
        </p:txBody>
      </p:sp>
      <p:sp>
        <p:nvSpPr>
          <p:cNvPr id="6" name="TextBox 5"/>
          <p:cNvSpPr txBox="1"/>
          <p:nvPr/>
        </p:nvSpPr>
        <p:spPr>
          <a:xfrm>
            <a:off x="533400" y="3465493"/>
            <a:ext cx="8229600" cy="523220"/>
          </a:xfrm>
          <a:prstGeom prst="rect">
            <a:avLst/>
          </a:prstGeom>
          <a:solidFill>
            <a:srgbClr val="FFFF00"/>
          </a:solidFill>
          <a:ln w="38100">
            <a:solidFill>
              <a:srgbClr val="FF0000"/>
            </a:solidFill>
          </a:ln>
        </p:spPr>
        <p:txBody>
          <a:bodyPr wrap="square" rtlCol="0">
            <a:spAutoFit/>
          </a:bodyPr>
          <a:lstStyle/>
          <a:p>
            <a:r>
              <a:rPr lang="en-US" dirty="0"/>
              <a:t>	</a:t>
            </a:r>
            <a:r>
              <a:rPr lang="en-US" sz="2800" dirty="0"/>
              <a:t>3</a:t>
            </a:r>
            <a:r>
              <a:rPr lang="en-US" sz="2800" dirty="0" smtClean="0"/>
              <a:t>.  Threatened or Endangered Species present……</a:t>
            </a:r>
            <a:endParaRPr lang="en-US" dirty="0"/>
          </a:p>
        </p:txBody>
      </p:sp>
    </p:spTree>
    <p:extLst>
      <p:ext uri="{BB962C8B-B14F-4D97-AF65-F5344CB8AC3E}">
        <p14:creationId xmlns:p14="http://schemas.microsoft.com/office/powerpoint/2010/main" val="30572504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581405"/>
            <a:ext cx="8458200" cy="1470025"/>
          </a:xfrm>
        </p:spPr>
        <p:txBody>
          <a:bodyPr>
            <a:noAutofit/>
          </a:bodyPr>
          <a:lstStyle/>
          <a:p>
            <a:r>
              <a:rPr lang="en-US" sz="4800" dirty="0">
                <a:solidFill>
                  <a:schemeClr val="bg1"/>
                </a:solidFill>
              </a:rPr>
              <a:t>http</a:t>
            </a:r>
            <a:r>
              <a:rPr lang="en-US" sz="4800" dirty="0" smtClean="0">
                <a:solidFill>
                  <a:schemeClr val="bg1"/>
                </a:solidFill>
              </a:rPr>
              <a:t>://outdoornebraska.ne.gov/</a:t>
            </a:r>
            <a:br>
              <a:rPr lang="en-US" sz="4800" dirty="0" smtClean="0">
                <a:solidFill>
                  <a:schemeClr val="bg1"/>
                </a:solidFill>
              </a:rPr>
            </a:br>
            <a:r>
              <a:rPr lang="en-US" sz="4800" dirty="0" smtClean="0">
                <a:solidFill>
                  <a:schemeClr val="bg1"/>
                </a:solidFill>
              </a:rPr>
              <a:t>wildlife/programs/nongame/</a:t>
            </a:r>
            <a:br>
              <a:rPr lang="en-US" sz="4800" dirty="0" smtClean="0">
                <a:solidFill>
                  <a:schemeClr val="bg1"/>
                </a:solidFill>
              </a:rPr>
            </a:br>
            <a:r>
              <a:rPr lang="en-US" sz="4800" dirty="0" smtClean="0">
                <a:solidFill>
                  <a:schemeClr val="bg1"/>
                </a:solidFill>
              </a:rPr>
              <a:t>Endangered_Threatened.asp</a:t>
            </a:r>
            <a:endParaRPr lang="en-US" sz="4800" dirty="0">
              <a:solidFill>
                <a:schemeClr val="bg1"/>
              </a:solidFill>
            </a:endParaRPr>
          </a:p>
        </p:txBody>
      </p:sp>
      <p:sp>
        <p:nvSpPr>
          <p:cNvPr id="3" name="Subtitle 2"/>
          <p:cNvSpPr>
            <a:spLocks noGrp="1"/>
          </p:cNvSpPr>
          <p:nvPr>
            <p:ph type="subTitle" idx="1"/>
          </p:nvPr>
        </p:nvSpPr>
        <p:spPr>
          <a:xfrm>
            <a:off x="1371600" y="228600"/>
            <a:ext cx="6400800" cy="1752600"/>
          </a:xfrm>
        </p:spPr>
        <p:txBody>
          <a:bodyPr>
            <a:normAutofit/>
          </a:bodyPr>
          <a:lstStyle/>
          <a:p>
            <a:r>
              <a:rPr lang="en-US" sz="5400" dirty="0" smtClean="0">
                <a:solidFill>
                  <a:srgbClr val="FFFF00"/>
                </a:solidFill>
              </a:rPr>
              <a:t>Nebraska Game and Parks Commission</a:t>
            </a:r>
            <a:endParaRPr lang="en-US" sz="5400" dirty="0">
              <a:solidFill>
                <a:srgbClr val="FFFF00"/>
              </a:solidFill>
            </a:endParaRPr>
          </a:p>
        </p:txBody>
      </p:sp>
      <p:cxnSp>
        <p:nvCxnSpPr>
          <p:cNvPr id="5" name="Straight Connector 4"/>
          <p:cNvCxnSpPr/>
          <p:nvPr/>
        </p:nvCxnSpPr>
        <p:spPr>
          <a:xfrm>
            <a:off x="1447800" y="2286000"/>
            <a:ext cx="6019800" cy="0"/>
          </a:xfrm>
          <a:prstGeom prst="line">
            <a:avLst/>
          </a:prstGeom>
          <a:ln w="38100">
            <a:solidFill>
              <a:srgbClr val="4EF3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735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pic>
        <p:nvPicPr>
          <p:cNvPr id="717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152405"/>
            <a:ext cx="8610600" cy="6538913"/>
          </a:xfrm>
          <a:noFill/>
          <a:ln/>
        </p:spPr>
      </p:pic>
    </p:spTree>
    <p:extLst>
      <p:ext uri="{BB962C8B-B14F-4D97-AF65-F5344CB8AC3E}">
        <p14:creationId xmlns:p14="http://schemas.microsoft.com/office/powerpoint/2010/main" val="2076107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152400"/>
            <a:ext cx="8229600" cy="1143000"/>
          </a:xfrm>
          <a:noFill/>
          <a:ln>
            <a:solidFill>
              <a:srgbClr val="00FF00"/>
            </a:solidFill>
            <a:miter lim="800000"/>
            <a:headEnd/>
            <a:tailEnd/>
          </a:ln>
        </p:spPr>
        <p:txBody>
          <a:bodyPr>
            <a:normAutofit fontScale="90000"/>
          </a:bodyPr>
          <a:lstStyle/>
          <a:p>
            <a:r>
              <a:rPr lang="en-US" sz="4000">
                <a:solidFill>
                  <a:srgbClr val="FFFF00"/>
                </a:solidFill>
              </a:rPr>
              <a:t>Nebraska Endangered or Threatened Species</a:t>
            </a:r>
          </a:p>
        </p:txBody>
      </p:sp>
      <p:sp>
        <p:nvSpPr>
          <p:cNvPr id="2054" name="Rectangle 6"/>
          <p:cNvSpPr>
            <a:spLocks noGrp="1" noChangeArrowheads="1"/>
          </p:cNvSpPr>
          <p:nvPr>
            <p:ph type="body" sz="half" idx="2"/>
          </p:nvPr>
        </p:nvSpPr>
        <p:spPr>
          <a:xfrm>
            <a:off x="4648200" y="2362200"/>
            <a:ext cx="4038600" cy="3657600"/>
          </a:xfrm>
        </p:spPr>
        <p:txBody>
          <a:bodyPr/>
          <a:lstStyle/>
          <a:p>
            <a:r>
              <a:rPr lang="en-US" sz="2800">
                <a:solidFill>
                  <a:schemeClr val="bg1"/>
                </a:solidFill>
              </a:rPr>
              <a:t>5’ with 7’ wingspan </a:t>
            </a:r>
          </a:p>
          <a:p>
            <a:r>
              <a:rPr lang="en-US" sz="2800">
                <a:solidFill>
                  <a:schemeClr val="bg1"/>
                </a:solidFill>
              </a:rPr>
              <a:t>Nest in Canada</a:t>
            </a:r>
          </a:p>
          <a:p>
            <a:r>
              <a:rPr lang="en-US" sz="2800">
                <a:solidFill>
                  <a:schemeClr val="bg1"/>
                </a:solidFill>
              </a:rPr>
              <a:t>Raised nest in marsh </a:t>
            </a:r>
          </a:p>
          <a:p>
            <a:r>
              <a:rPr lang="en-US" sz="2800">
                <a:solidFill>
                  <a:schemeClr val="bg1"/>
                </a:solidFill>
              </a:rPr>
              <a:t>Omnivorous</a:t>
            </a:r>
          </a:p>
          <a:p>
            <a:r>
              <a:rPr lang="en-US" sz="2800">
                <a:solidFill>
                  <a:schemeClr val="bg1"/>
                </a:solidFill>
              </a:rPr>
              <a:t>Migrate through Nebraska in spring</a:t>
            </a:r>
          </a:p>
          <a:p>
            <a:endParaRPr lang="en-US" sz="2800">
              <a:solidFill>
                <a:schemeClr val="bg1"/>
              </a:solidFill>
            </a:endParaRPr>
          </a:p>
        </p:txBody>
      </p:sp>
      <p:pic>
        <p:nvPicPr>
          <p:cNvPr id="2071" name="Picture 23" descr="220px-Grus_americana_Sasata">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46133" y="2143125"/>
            <a:ext cx="3368675" cy="4638675"/>
          </a:xfrm>
          <a:extLst>
            <a:ext uri="{909E8E84-426E-40DD-AFC4-6F175D3DCCD1}">
              <a14:hiddenFill xmlns:a14="http://schemas.microsoft.com/office/drawing/2010/main">
                <a:solidFill>
                  <a:srgbClr val="FFFFFF"/>
                </a:solidFill>
              </a14:hiddenFill>
            </a:ext>
          </a:extLst>
        </p:spPr>
      </p:pic>
      <p:sp>
        <p:nvSpPr>
          <p:cNvPr id="2072" name="Text Box 24"/>
          <p:cNvSpPr txBox="1">
            <a:spLocks noChangeArrowheads="1"/>
          </p:cNvSpPr>
          <p:nvPr/>
        </p:nvSpPr>
        <p:spPr bwMode="auto">
          <a:xfrm>
            <a:off x="762000" y="1905000"/>
            <a:ext cx="3352800" cy="5232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a:t>Whooping Crane</a:t>
            </a:r>
          </a:p>
        </p:txBody>
      </p:sp>
    </p:spTree>
    <p:extLst>
      <p:ext uri="{BB962C8B-B14F-4D97-AF65-F5344CB8AC3E}">
        <p14:creationId xmlns:p14="http://schemas.microsoft.com/office/powerpoint/2010/main" val="2353136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92883868"/>
              </p:ext>
            </p:extLst>
          </p:nvPr>
        </p:nvGraphicFramePr>
        <p:xfrm>
          <a:off x="1981200" y="1"/>
          <a:ext cx="5355690" cy="6931531"/>
        </p:xfrm>
        <a:graphic>
          <a:graphicData uri="http://schemas.openxmlformats.org/presentationml/2006/ole">
            <mc:AlternateContent xmlns:mc="http://schemas.openxmlformats.org/markup-compatibility/2006">
              <mc:Choice xmlns:v="urn:schemas-microsoft-com:vml" Requires="v">
                <p:oleObj spid="_x0000_s9246"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81200" y="1"/>
                        <a:ext cx="5355690" cy="6931531"/>
                      </a:xfrm>
                      <a:prstGeom prst="rect">
                        <a:avLst/>
                      </a:prstGeom>
                    </p:spPr>
                  </p:pic>
                </p:oleObj>
              </mc:Fallback>
            </mc:AlternateContent>
          </a:graphicData>
        </a:graphic>
      </p:graphicFrame>
      <p:sp>
        <p:nvSpPr>
          <p:cNvPr id="4" name="Rectangular Callout 3"/>
          <p:cNvSpPr/>
          <p:nvPr/>
        </p:nvSpPr>
        <p:spPr>
          <a:xfrm>
            <a:off x="533400" y="1524000"/>
            <a:ext cx="8229600" cy="838200"/>
          </a:xfrm>
          <a:prstGeom prst="wedgeRectCallout">
            <a:avLst>
              <a:gd name="adj1" fmla="val -12395"/>
              <a:gd name="adj2" fmla="val -20752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Table 1: Waters are Considered Group III When:</a:t>
            </a:r>
          </a:p>
          <a:p>
            <a:r>
              <a:rPr lang="en-US" sz="2800" dirty="0">
                <a:solidFill>
                  <a:schemeClr val="tx1"/>
                </a:solidFill>
              </a:rPr>
              <a:t>	</a:t>
            </a:r>
            <a:r>
              <a:rPr lang="en-US" sz="2800" dirty="0" smtClean="0">
                <a:solidFill>
                  <a:schemeClr val="tx1"/>
                </a:solidFill>
              </a:rPr>
              <a:t>1.  State Resource Waters…..Title 117.</a:t>
            </a:r>
            <a:endParaRPr lang="en-US" sz="2800" dirty="0">
              <a:solidFill>
                <a:schemeClr val="tx1"/>
              </a:solidFill>
            </a:endParaRPr>
          </a:p>
        </p:txBody>
      </p:sp>
      <p:sp>
        <p:nvSpPr>
          <p:cNvPr id="5" name="TextBox 4"/>
          <p:cNvSpPr txBox="1"/>
          <p:nvPr/>
        </p:nvSpPr>
        <p:spPr>
          <a:xfrm>
            <a:off x="533400" y="2438406"/>
            <a:ext cx="8229600" cy="954107"/>
          </a:xfrm>
          <a:prstGeom prst="rect">
            <a:avLst/>
          </a:prstGeom>
          <a:solidFill>
            <a:srgbClr val="FFFF00"/>
          </a:solidFill>
          <a:ln w="38100">
            <a:solidFill>
              <a:srgbClr val="FF0000"/>
            </a:solidFill>
          </a:ln>
        </p:spPr>
        <p:txBody>
          <a:bodyPr wrap="square" rtlCol="0">
            <a:spAutoFit/>
          </a:bodyPr>
          <a:lstStyle/>
          <a:p>
            <a:r>
              <a:rPr lang="en-US" dirty="0"/>
              <a:t>	</a:t>
            </a:r>
            <a:r>
              <a:rPr lang="en-US" sz="2800" dirty="0" smtClean="0"/>
              <a:t>2.  Listed as impaired… for any 	ingredients in 	pesticides residuals from 	application…</a:t>
            </a:r>
            <a:endParaRPr lang="en-US" dirty="0"/>
          </a:p>
        </p:txBody>
      </p:sp>
      <p:sp>
        <p:nvSpPr>
          <p:cNvPr id="6" name="TextBox 5"/>
          <p:cNvSpPr txBox="1"/>
          <p:nvPr/>
        </p:nvSpPr>
        <p:spPr>
          <a:xfrm>
            <a:off x="533400" y="3465493"/>
            <a:ext cx="8229600" cy="523220"/>
          </a:xfrm>
          <a:prstGeom prst="rect">
            <a:avLst/>
          </a:prstGeom>
          <a:solidFill>
            <a:srgbClr val="FFFF00"/>
          </a:solidFill>
          <a:ln w="38100">
            <a:solidFill>
              <a:srgbClr val="FF0000"/>
            </a:solidFill>
          </a:ln>
        </p:spPr>
        <p:txBody>
          <a:bodyPr wrap="square" rtlCol="0">
            <a:spAutoFit/>
          </a:bodyPr>
          <a:lstStyle/>
          <a:p>
            <a:r>
              <a:rPr lang="en-US" dirty="0"/>
              <a:t>	</a:t>
            </a:r>
            <a:r>
              <a:rPr lang="en-US" sz="2800" dirty="0"/>
              <a:t>3</a:t>
            </a:r>
            <a:r>
              <a:rPr lang="en-US" sz="2800" dirty="0" smtClean="0"/>
              <a:t>.  Threatened or Endangered Species present……</a:t>
            </a:r>
            <a:endParaRPr lang="en-US" dirty="0"/>
          </a:p>
        </p:txBody>
      </p:sp>
      <p:sp>
        <p:nvSpPr>
          <p:cNvPr id="7" name="TextBox 6"/>
          <p:cNvSpPr txBox="1"/>
          <p:nvPr/>
        </p:nvSpPr>
        <p:spPr>
          <a:xfrm>
            <a:off x="533400" y="4124986"/>
            <a:ext cx="8229600" cy="954107"/>
          </a:xfrm>
          <a:prstGeom prst="rect">
            <a:avLst/>
          </a:prstGeom>
          <a:solidFill>
            <a:srgbClr val="FFFF00"/>
          </a:solidFill>
          <a:ln w="38100">
            <a:solidFill>
              <a:srgbClr val="FF0000"/>
            </a:solidFill>
          </a:ln>
        </p:spPr>
        <p:txBody>
          <a:bodyPr wrap="square" rtlCol="0">
            <a:spAutoFit/>
          </a:bodyPr>
          <a:lstStyle/>
          <a:p>
            <a:r>
              <a:rPr lang="en-US" dirty="0"/>
              <a:t>	</a:t>
            </a:r>
            <a:r>
              <a:rPr lang="en-US" sz="2800" dirty="0" smtClean="0"/>
              <a:t>4.  Application of pesticides </a:t>
            </a:r>
            <a:r>
              <a:rPr lang="en-US" sz="2800" u="sng" dirty="0" smtClean="0"/>
              <a:t>to, over, or near</a:t>
            </a:r>
            <a:r>
              <a:rPr lang="en-US" sz="2800" dirty="0" smtClean="0"/>
              <a:t> 	water with 250’ of #1, #2, or #3 ……</a:t>
            </a:r>
            <a:endParaRPr lang="en-US" dirty="0"/>
          </a:p>
        </p:txBody>
      </p:sp>
    </p:spTree>
    <p:extLst>
      <p:ext uri="{BB962C8B-B14F-4D97-AF65-F5344CB8AC3E}">
        <p14:creationId xmlns:p14="http://schemas.microsoft.com/office/powerpoint/2010/main" val="2102641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05151753"/>
              </p:ext>
            </p:extLst>
          </p:nvPr>
        </p:nvGraphicFramePr>
        <p:xfrm>
          <a:off x="1981200" y="1"/>
          <a:ext cx="5355690" cy="6931531"/>
        </p:xfrm>
        <a:graphic>
          <a:graphicData uri="http://schemas.openxmlformats.org/presentationml/2006/ole">
            <mc:AlternateContent xmlns:mc="http://schemas.openxmlformats.org/markup-compatibility/2006">
              <mc:Choice xmlns:v="urn:schemas-microsoft-com:vml" Requires="v">
                <p:oleObj spid="_x0000_s10270"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81200" y="1"/>
                        <a:ext cx="5355690" cy="6931531"/>
                      </a:xfrm>
                      <a:prstGeom prst="rect">
                        <a:avLst/>
                      </a:prstGeom>
                    </p:spPr>
                  </p:pic>
                </p:oleObj>
              </mc:Fallback>
            </mc:AlternateContent>
          </a:graphicData>
        </a:graphic>
      </p:graphicFrame>
      <p:sp>
        <p:nvSpPr>
          <p:cNvPr id="4" name="Rectangular Callout 3"/>
          <p:cNvSpPr/>
          <p:nvPr/>
        </p:nvSpPr>
        <p:spPr>
          <a:xfrm>
            <a:off x="533400" y="1524000"/>
            <a:ext cx="8229600" cy="838200"/>
          </a:xfrm>
          <a:prstGeom prst="wedgeRectCallout">
            <a:avLst>
              <a:gd name="adj1" fmla="val -12395"/>
              <a:gd name="adj2" fmla="val -20752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Table 1: Waters are Considered Group III When:</a:t>
            </a:r>
          </a:p>
          <a:p>
            <a:r>
              <a:rPr lang="en-US" sz="2800" dirty="0">
                <a:solidFill>
                  <a:schemeClr val="tx1"/>
                </a:solidFill>
              </a:rPr>
              <a:t>	</a:t>
            </a:r>
            <a:r>
              <a:rPr lang="en-US" sz="2800" dirty="0" smtClean="0">
                <a:solidFill>
                  <a:schemeClr val="tx1"/>
                </a:solidFill>
              </a:rPr>
              <a:t>1.  State Resource Waters…..Title 117.</a:t>
            </a:r>
            <a:endParaRPr lang="en-US" sz="2800" dirty="0">
              <a:solidFill>
                <a:schemeClr val="tx1"/>
              </a:solidFill>
            </a:endParaRPr>
          </a:p>
        </p:txBody>
      </p:sp>
      <p:sp>
        <p:nvSpPr>
          <p:cNvPr id="5" name="TextBox 4"/>
          <p:cNvSpPr txBox="1"/>
          <p:nvPr/>
        </p:nvSpPr>
        <p:spPr>
          <a:xfrm>
            <a:off x="533400" y="2438406"/>
            <a:ext cx="8229600" cy="954107"/>
          </a:xfrm>
          <a:prstGeom prst="rect">
            <a:avLst/>
          </a:prstGeom>
          <a:solidFill>
            <a:srgbClr val="FFFF00"/>
          </a:solidFill>
          <a:ln w="38100">
            <a:solidFill>
              <a:srgbClr val="FF0000"/>
            </a:solidFill>
          </a:ln>
        </p:spPr>
        <p:txBody>
          <a:bodyPr wrap="square" rtlCol="0">
            <a:spAutoFit/>
          </a:bodyPr>
          <a:lstStyle/>
          <a:p>
            <a:r>
              <a:rPr lang="en-US" dirty="0"/>
              <a:t>	</a:t>
            </a:r>
            <a:r>
              <a:rPr lang="en-US" sz="2800" dirty="0" smtClean="0"/>
              <a:t>2.  Listed as impaired… for any 	ingredients in 	pesticides residuals from 	application…</a:t>
            </a:r>
            <a:endParaRPr lang="en-US" dirty="0"/>
          </a:p>
        </p:txBody>
      </p:sp>
      <p:sp>
        <p:nvSpPr>
          <p:cNvPr id="6" name="TextBox 5"/>
          <p:cNvSpPr txBox="1"/>
          <p:nvPr/>
        </p:nvSpPr>
        <p:spPr>
          <a:xfrm>
            <a:off x="533400" y="3465493"/>
            <a:ext cx="8229600" cy="523220"/>
          </a:xfrm>
          <a:prstGeom prst="rect">
            <a:avLst/>
          </a:prstGeom>
          <a:solidFill>
            <a:srgbClr val="FFFF00"/>
          </a:solidFill>
          <a:ln w="38100">
            <a:solidFill>
              <a:srgbClr val="FF0000"/>
            </a:solidFill>
          </a:ln>
        </p:spPr>
        <p:txBody>
          <a:bodyPr wrap="square" rtlCol="0">
            <a:spAutoFit/>
          </a:bodyPr>
          <a:lstStyle/>
          <a:p>
            <a:r>
              <a:rPr lang="en-US" dirty="0"/>
              <a:t>	</a:t>
            </a:r>
            <a:r>
              <a:rPr lang="en-US" sz="2800" dirty="0"/>
              <a:t>3</a:t>
            </a:r>
            <a:r>
              <a:rPr lang="en-US" sz="2800" dirty="0" smtClean="0"/>
              <a:t>.  Threatened or Endangered Species present……</a:t>
            </a:r>
            <a:endParaRPr lang="en-US" dirty="0"/>
          </a:p>
        </p:txBody>
      </p:sp>
      <p:sp>
        <p:nvSpPr>
          <p:cNvPr id="7" name="TextBox 6"/>
          <p:cNvSpPr txBox="1"/>
          <p:nvPr/>
        </p:nvSpPr>
        <p:spPr>
          <a:xfrm>
            <a:off x="533400" y="4124986"/>
            <a:ext cx="8229600" cy="954107"/>
          </a:xfrm>
          <a:prstGeom prst="rect">
            <a:avLst/>
          </a:prstGeom>
          <a:solidFill>
            <a:srgbClr val="FFFF00"/>
          </a:solidFill>
          <a:ln w="38100">
            <a:solidFill>
              <a:srgbClr val="FF0000"/>
            </a:solidFill>
          </a:ln>
        </p:spPr>
        <p:txBody>
          <a:bodyPr wrap="square" rtlCol="0">
            <a:spAutoFit/>
          </a:bodyPr>
          <a:lstStyle/>
          <a:p>
            <a:r>
              <a:rPr lang="en-US" dirty="0"/>
              <a:t>	</a:t>
            </a:r>
            <a:r>
              <a:rPr lang="en-US" sz="2800" dirty="0" smtClean="0"/>
              <a:t>4.  Application of pesticides </a:t>
            </a:r>
            <a:r>
              <a:rPr lang="en-US" sz="2800" u="sng" dirty="0" smtClean="0"/>
              <a:t>to, over, or near</a:t>
            </a:r>
            <a:r>
              <a:rPr lang="en-US" sz="2800" dirty="0" smtClean="0"/>
              <a:t> 	water within 250’ of #1, #2, or #3 ……</a:t>
            </a:r>
            <a:endParaRPr lang="en-US" dirty="0"/>
          </a:p>
        </p:txBody>
      </p:sp>
      <p:sp>
        <p:nvSpPr>
          <p:cNvPr id="8" name="TextBox 7"/>
          <p:cNvSpPr txBox="1"/>
          <p:nvPr/>
        </p:nvSpPr>
        <p:spPr>
          <a:xfrm>
            <a:off x="533400" y="5218098"/>
            <a:ext cx="8229600" cy="1384995"/>
          </a:xfrm>
          <a:prstGeom prst="rect">
            <a:avLst/>
          </a:prstGeom>
          <a:solidFill>
            <a:srgbClr val="FFFF00"/>
          </a:solidFill>
          <a:ln w="38100">
            <a:solidFill>
              <a:srgbClr val="FF0000"/>
            </a:solidFill>
          </a:ln>
        </p:spPr>
        <p:txBody>
          <a:bodyPr wrap="square" rtlCol="0">
            <a:spAutoFit/>
          </a:bodyPr>
          <a:lstStyle/>
          <a:p>
            <a:r>
              <a:rPr lang="en-US" dirty="0"/>
              <a:t>	</a:t>
            </a:r>
            <a:r>
              <a:rPr lang="en-US" sz="2800" dirty="0"/>
              <a:t>5</a:t>
            </a:r>
            <a:r>
              <a:rPr lang="en-US" sz="2800" dirty="0" smtClean="0"/>
              <a:t>.  Application of pesticides </a:t>
            </a:r>
            <a:r>
              <a:rPr lang="en-US" sz="2800" u="sng" dirty="0" smtClean="0"/>
              <a:t>to, over, or near</a:t>
            </a:r>
            <a:r>
              <a:rPr lang="en-US" sz="2800" dirty="0" smtClean="0"/>
              <a:t> 	water within 250’ of surface intake for drinking 	water…</a:t>
            </a:r>
            <a:endParaRPr lang="en-US" dirty="0"/>
          </a:p>
        </p:txBody>
      </p:sp>
    </p:spTree>
    <p:extLst>
      <p:ext uri="{BB962C8B-B14F-4D97-AF65-F5344CB8AC3E}">
        <p14:creationId xmlns:p14="http://schemas.microsoft.com/office/powerpoint/2010/main" val="1149354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563785520"/>
              </p:ext>
            </p:extLst>
          </p:nvPr>
        </p:nvGraphicFramePr>
        <p:xfrm>
          <a:off x="1905000" y="129364"/>
          <a:ext cx="5257800" cy="6804837"/>
        </p:xfrm>
        <a:graphic>
          <a:graphicData uri="http://schemas.openxmlformats.org/presentationml/2006/ole">
            <mc:AlternateContent xmlns:mc="http://schemas.openxmlformats.org/markup-compatibility/2006">
              <mc:Choice xmlns:v="urn:schemas-microsoft-com:vml" Requires="v">
                <p:oleObj spid="_x0000_s11292"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05000" y="129364"/>
                        <a:ext cx="5257800" cy="6804837"/>
                      </a:xfrm>
                      <a:prstGeom prst="rect">
                        <a:avLst/>
                      </a:prstGeom>
                    </p:spPr>
                  </p:pic>
                </p:oleObj>
              </mc:Fallback>
            </mc:AlternateContent>
          </a:graphicData>
        </a:graphic>
      </p:graphicFrame>
      <p:sp>
        <p:nvSpPr>
          <p:cNvPr id="2" name="Rectangle 1"/>
          <p:cNvSpPr/>
          <p:nvPr/>
        </p:nvSpPr>
        <p:spPr>
          <a:xfrm>
            <a:off x="3124200" y="838200"/>
            <a:ext cx="3810000" cy="1828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649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06088835"/>
              </p:ext>
            </p:extLst>
          </p:nvPr>
        </p:nvGraphicFramePr>
        <p:xfrm>
          <a:off x="1905000" y="129364"/>
          <a:ext cx="5257800" cy="6804837"/>
        </p:xfrm>
        <a:graphic>
          <a:graphicData uri="http://schemas.openxmlformats.org/presentationml/2006/ole">
            <mc:AlternateContent xmlns:mc="http://schemas.openxmlformats.org/markup-compatibility/2006">
              <mc:Choice xmlns:v="urn:schemas-microsoft-com:vml" Requires="v">
                <p:oleObj spid="_x0000_s16399"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05000" y="129364"/>
                        <a:ext cx="5257800" cy="6804837"/>
                      </a:xfrm>
                      <a:prstGeom prst="rect">
                        <a:avLst/>
                      </a:prstGeom>
                    </p:spPr>
                  </p:pic>
                </p:oleObj>
              </mc:Fallback>
            </mc:AlternateContent>
          </a:graphicData>
        </a:graphic>
      </p:graphicFrame>
      <p:sp>
        <p:nvSpPr>
          <p:cNvPr id="2" name="Rectangle 1"/>
          <p:cNvSpPr/>
          <p:nvPr/>
        </p:nvSpPr>
        <p:spPr>
          <a:xfrm>
            <a:off x="3124200" y="838200"/>
            <a:ext cx="3810000" cy="1828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5715000" y="2667000"/>
            <a:ext cx="1752600" cy="609600"/>
          </a:xfrm>
          <a:prstGeom prst="wedgeRectCallout">
            <a:avLst>
              <a:gd name="adj1" fmla="val -45083"/>
              <a:gd name="adj2" fmla="val -15510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609600" y="2667000"/>
            <a:ext cx="7543800" cy="1981200"/>
          </a:xfrm>
          <a:prstGeom prst="wedgeRectCallout">
            <a:avLst>
              <a:gd name="adj1" fmla="val -5347"/>
              <a:gd name="adj2" fmla="val -7726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Notice of Intent (NOI) not required.  </a:t>
            </a:r>
          </a:p>
          <a:p>
            <a:pPr algn="ctr"/>
            <a:r>
              <a:rPr lang="en-US" sz="3200" dirty="0" smtClean="0">
                <a:solidFill>
                  <a:schemeClr val="tx1"/>
                </a:solidFill>
              </a:rPr>
              <a:t>Follow Best Management Practices (BMP) listed in Tables 2 &amp; 3.</a:t>
            </a:r>
            <a:endParaRPr lang="en-US" sz="3200" dirty="0">
              <a:solidFill>
                <a:schemeClr val="tx1"/>
              </a:solidFill>
            </a:endParaRPr>
          </a:p>
        </p:txBody>
      </p:sp>
    </p:spTree>
    <p:extLst>
      <p:ext uri="{BB962C8B-B14F-4D97-AF65-F5344CB8AC3E}">
        <p14:creationId xmlns:p14="http://schemas.microsoft.com/office/powerpoint/2010/main" val="725235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086750896"/>
              </p:ext>
            </p:extLst>
          </p:nvPr>
        </p:nvGraphicFramePr>
        <p:xfrm>
          <a:off x="1981200" y="1"/>
          <a:ext cx="5355690" cy="6931531"/>
        </p:xfrm>
        <a:graphic>
          <a:graphicData uri="http://schemas.openxmlformats.org/presentationml/2006/ole">
            <mc:AlternateContent xmlns:mc="http://schemas.openxmlformats.org/markup-compatibility/2006">
              <mc:Choice xmlns:v="urn:schemas-microsoft-com:vml" Requires="v">
                <p:oleObj spid="_x0000_s6176"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81200" y="1"/>
                        <a:ext cx="5355690" cy="6931531"/>
                      </a:xfrm>
                      <a:prstGeom prst="rect">
                        <a:avLst/>
                      </a:prstGeom>
                    </p:spPr>
                  </p:pic>
                </p:oleObj>
              </mc:Fallback>
            </mc:AlternateContent>
          </a:graphicData>
        </a:graphic>
      </p:graphicFrame>
      <p:sp>
        <p:nvSpPr>
          <p:cNvPr id="3" name="Rectangle 2"/>
          <p:cNvSpPr/>
          <p:nvPr/>
        </p:nvSpPr>
        <p:spPr>
          <a:xfrm>
            <a:off x="2133600" y="1524000"/>
            <a:ext cx="4953000" cy="2971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874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4800" dirty="0">
                <a:solidFill>
                  <a:srgbClr val="FFFF00"/>
                </a:solidFill>
              </a:rPr>
              <a:t>Nebraska Department of Environmental Quality</a:t>
            </a:r>
            <a:br>
              <a:rPr lang="en-US" sz="4800" dirty="0">
                <a:solidFill>
                  <a:srgbClr val="FFFF00"/>
                </a:solidFill>
              </a:rPr>
            </a:br>
            <a:endParaRPr lang="en-US" sz="4800" dirty="0"/>
          </a:p>
        </p:txBody>
      </p:sp>
      <p:sp>
        <p:nvSpPr>
          <p:cNvPr id="3" name="Content Placeholder 2"/>
          <p:cNvSpPr>
            <a:spLocks noGrp="1"/>
          </p:cNvSpPr>
          <p:nvPr>
            <p:ph idx="1"/>
          </p:nvPr>
        </p:nvSpPr>
        <p:spPr>
          <a:xfrm>
            <a:off x="2468880" y="4160837"/>
            <a:ext cx="4114800" cy="2239963"/>
          </a:xfrm>
        </p:spPr>
        <p:txBody>
          <a:bodyPr/>
          <a:lstStyle/>
          <a:p>
            <a:pPr>
              <a:buFont typeface="Wingdings" pitchFamily="2" charset="2"/>
              <a:buChar char="Ø"/>
            </a:pPr>
            <a:r>
              <a:rPr lang="en-US" dirty="0" smtClean="0">
                <a:solidFill>
                  <a:schemeClr val="bg1"/>
                </a:solidFill>
              </a:rPr>
              <a:t> General Permit</a:t>
            </a:r>
          </a:p>
          <a:p>
            <a:pPr>
              <a:buFont typeface="Wingdings" pitchFamily="2" charset="2"/>
              <a:buChar char="Ø"/>
            </a:pPr>
            <a:r>
              <a:rPr lang="en-US" dirty="0" smtClean="0">
                <a:solidFill>
                  <a:schemeClr val="bg1"/>
                </a:solidFill>
              </a:rPr>
              <a:t> Fact Sheet</a:t>
            </a:r>
          </a:p>
          <a:p>
            <a:pPr>
              <a:buFont typeface="Wingdings" pitchFamily="2" charset="2"/>
              <a:buChar char="Ø"/>
            </a:pPr>
            <a:r>
              <a:rPr lang="en-US" dirty="0" smtClean="0">
                <a:solidFill>
                  <a:schemeClr val="bg1"/>
                </a:solidFill>
              </a:rPr>
              <a:t> Flow Chart</a:t>
            </a:r>
            <a:endParaRPr lang="en-US" dirty="0">
              <a:solidFill>
                <a:schemeClr val="bg1"/>
              </a:solidFill>
            </a:endParaRPr>
          </a:p>
        </p:txBody>
      </p:sp>
      <p:sp>
        <p:nvSpPr>
          <p:cNvPr id="4" name="Rectangle 3"/>
          <p:cNvSpPr/>
          <p:nvPr/>
        </p:nvSpPr>
        <p:spPr>
          <a:xfrm>
            <a:off x="609600" y="2304877"/>
            <a:ext cx="8610600" cy="1200329"/>
          </a:xfrm>
          <a:prstGeom prst="rect">
            <a:avLst/>
          </a:prstGeom>
        </p:spPr>
        <p:txBody>
          <a:bodyPr wrap="square">
            <a:spAutoFit/>
          </a:bodyPr>
          <a:lstStyle/>
          <a:p>
            <a:r>
              <a:rPr lang="en-US" sz="3600" dirty="0">
                <a:solidFill>
                  <a:schemeClr val="bg1"/>
                </a:solidFill>
              </a:rPr>
              <a:t>http://www.deq.state.ne.us/Publica.nsf</a:t>
            </a:r>
            <a:r>
              <a:rPr lang="en-US" sz="3600" dirty="0" smtClean="0">
                <a:solidFill>
                  <a:schemeClr val="bg1"/>
                </a:solidFill>
              </a:rPr>
              <a:t>/</a:t>
            </a:r>
          </a:p>
          <a:p>
            <a:r>
              <a:rPr lang="en-US" sz="3600" dirty="0" smtClean="0">
                <a:solidFill>
                  <a:schemeClr val="bg1"/>
                </a:solidFill>
              </a:rPr>
              <a:t>		pages/11-007</a:t>
            </a:r>
            <a:endParaRPr lang="en-US" sz="3600" dirty="0">
              <a:solidFill>
                <a:schemeClr val="bg1"/>
              </a:solidFill>
            </a:endParaRPr>
          </a:p>
        </p:txBody>
      </p:sp>
      <p:cxnSp>
        <p:nvCxnSpPr>
          <p:cNvPr id="6" name="Straight Connector 5"/>
          <p:cNvCxnSpPr/>
          <p:nvPr/>
        </p:nvCxnSpPr>
        <p:spPr>
          <a:xfrm>
            <a:off x="1371600" y="1828800"/>
            <a:ext cx="6309360" cy="0"/>
          </a:xfrm>
          <a:prstGeom prst="line">
            <a:avLst/>
          </a:prstGeom>
          <a:ln w="38100">
            <a:solidFill>
              <a:srgbClr val="4EF3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532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54421161"/>
              </p:ext>
            </p:extLst>
          </p:nvPr>
        </p:nvGraphicFramePr>
        <p:xfrm>
          <a:off x="1981200" y="1"/>
          <a:ext cx="5355690" cy="6931531"/>
        </p:xfrm>
        <a:graphic>
          <a:graphicData uri="http://schemas.openxmlformats.org/presentationml/2006/ole">
            <mc:AlternateContent xmlns:mc="http://schemas.openxmlformats.org/markup-compatibility/2006">
              <mc:Choice xmlns:v="urn:schemas-microsoft-com:vml" Requires="v">
                <p:oleObj spid="_x0000_s14363"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81200" y="1"/>
                        <a:ext cx="5355690" cy="6931531"/>
                      </a:xfrm>
                      <a:prstGeom prst="rect">
                        <a:avLst/>
                      </a:prstGeom>
                    </p:spPr>
                  </p:pic>
                </p:oleObj>
              </mc:Fallback>
            </mc:AlternateContent>
          </a:graphicData>
        </a:graphic>
      </p:graphicFrame>
      <p:sp>
        <p:nvSpPr>
          <p:cNvPr id="3" name="TextBox 2"/>
          <p:cNvSpPr txBox="1"/>
          <p:nvPr/>
        </p:nvSpPr>
        <p:spPr>
          <a:xfrm>
            <a:off x="228600" y="533400"/>
            <a:ext cx="8610600" cy="5447645"/>
          </a:xfrm>
          <a:prstGeom prst="rect">
            <a:avLst/>
          </a:prstGeom>
          <a:solidFill>
            <a:srgbClr val="FFFF00"/>
          </a:solidFill>
          <a:ln>
            <a:solidFill>
              <a:srgbClr val="FF0000"/>
            </a:solidFill>
          </a:ln>
        </p:spPr>
        <p:txBody>
          <a:bodyPr wrap="square" rtlCol="0">
            <a:spAutoFit/>
          </a:bodyPr>
          <a:lstStyle/>
          <a:p>
            <a:r>
              <a:rPr lang="en-US" sz="3200" dirty="0" smtClean="0"/>
              <a:t>Table 2 </a:t>
            </a:r>
          </a:p>
          <a:p>
            <a:r>
              <a:rPr lang="en-US" sz="3200" u="sng" dirty="0" smtClean="0"/>
              <a:t>Best Management Practices (BMP) Plan</a:t>
            </a:r>
            <a:r>
              <a:rPr lang="en-US" sz="3200" dirty="0" smtClean="0"/>
              <a:t>:</a:t>
            </a:r>
          </a:p>
          <a:p>
            <a:endParaRPr lang="en-US" sz="3200" dirty="0" smtClean="0"/>
          </a:p>
          <a:p>
            <a:pPr marL="914400" lvl="1" indent="-457200">
              <a:buFont typeface="Arial" pitchFamily="34" charset="0"/>
              <a:buChar char="•"/>
            </a:pPr>
            <a:r>
              <a:rPr lang="en-US" sz="3600" dirty="0" smtClean="0"/>
              <a:t>Identify ‘targets’</a:t>
            </a:r>
          </a:p>
          <a:p>
            <a:pPr marL="914400" lvl="1" indent="-457200">
              <a:buFont typeface="Arial" pitchFamily="34" charset="0"/>
              <a:buChar char="•"/>
            </a:pPr>
            <a:r>
              <a:rPr lang="en-US" sz="3600" dirty="0" smtClean="0"/>
              <a:t>Identify Endangered &amp; Threatened</a:t>
            </a:r>
          </a:p>
          <a:p>
            <a:pPr marL="914400" lvl="1" indent="-457200">
              <a:buFont typeface="Arial" pitchFamily="34" charset="0"/>
              <a:buChar char="•"/>
            </a:pPr>
            <a:r>
              <a:rPr lang="en-US" sz="3600" dirty="0" smtClean="0"/>
              <a:t>Weather during and after</a:t>
            </a:r>
          </a:p>
          <a:p>
            <a:pPr marL="914400" lvl="1" indent="-457200">
              <a:buFont typeface="Arial" pitchFamily="34" charset="0"/>
              <a:buChar char="•"/>
            </a:pPr>
            <a:r>
              <a:rPr lang="en-US" sz="3600" dirty="0" smtClean="0"/>
              <a:t>Follow label</a:t>
            </a:r>
          </a:p>
          <a:p>
            <a:pPr marL="914400" lvl="1" indent="-457200">
              <a:buFont typeface="Arial" pitchFamily="34" charset="0"/>
              <a:buChar char="•"/>
            </a:pPr>
            <a:r>
              <a:rPr lang="en-US" sz="3600" dirty="0" smtClean="0"/>
              <a:t>Calibrate appropriate equipment</a:t>
            </a:r>
          </a:p>
          <a:p>
            <a:pPr marL="914400" lvl="1" indent="-457200">
              <a:buFont typeface="Arial" pitchFamily="34" charset="0"/>
              <a:buChar char="•"/>
            </a:pPr>
            <a:r>
              <a:rPr lang="en-US" sz="3600" dirty="0" smtClean="0"/>
              <a:t>Visual inspection</a:t>
            </a:r>
          </a:p>
          <a:p>
            <a:pPr marL="914400" lvl="1" indent="-457200">
              <a:buFont typeface="Arial" pitchFamily="34" charset="0"/>
              <a:buChar char="•"/>
            </a:pPr>
            <a:r>
              <a:rPr lang="en-US" sz="3600" dirty="0" smtClean="0"/>
              <a:t>Record keeping</a:t>
            </a:r>
            <a:endParaRPr lang="en-US" sz="3600" dirty="0"/>
          </a:p>
        </p:txBody>
      </p:sp>
    </p:spTree>
    <p:extLst>
      <p:ext uri="{BB962C8B-B14F-4D97-AF65-F5344CB8AC3E}">
        <p14:creationId xmlns:p14="http://schemas.microsoft.com/office/powerpoint/2010/main" val="3875774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978148703"/>
              </p:ext>
            </p:extLst>
          </p:nvPr>
        </p:nvGraphicFramePr>
        <p:xfrm>
          <a:off x="1905000" y="129364"/>
          <a:ext cx="5257800" cy="6804837"/>
        </p:xfrm>
        <a:graphic>
          <a:graphicData uri="http://schemas.openxmlformats.org/presentationml/2006/ole">
            <mc:AlternateContent xmlns:mc="http://schemas.openxmlformats.org/markup-compatibility/2006">
              <mc:Choice xmlns:v="urn:schemas-microsoft-com:vml" Requires="v">
                <p:oleObj spid="_x0000_s12317"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05000" y="129364"/>
                        <a:ext cx="5257800" cy="6804837"/>
                      </a:xfrm>
                      <a:prstGeom prst="rect">
                        <a:avLst/>
                      </a:prstGeom>
                    </p:spPr>
                  </p:pic>
                </p:oleObj>
              </mc:Fallback>
            </mc:AlternateContent>
          </a:graphicData>
        </a:graphic>
      </p:graphicFrame>
      <p:sp>
        <p:nvSpPr>
          <p:cNvPr id="2" name="Rectangle 1"/>
          <p:cNvSpPr/>
          <p:nvPr/>
        </p:nvSpPr>
        <p:spPr>
          <a:xfrm>
            <a:off x="1676400" y="838200"/>
            <a:ext cx="1524000" cy="1828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ular Callout 2"/>
          <p:cNvSpPr/>
          <p:nvPr/>
        </p:nvSpPr>
        <p:spPr>
          <a:xfrm>
            <a:off x="381000" y="3962400"/>
            <a:ext cx="7696200" cy="1981200"/>
          </a:xfrm>
          <a:prstGeom prst="wedgeRectCallout">
            <a:avLst>
              <a:gd name="adj1" fmla="val -21988"/>
              <a:gd name="adj2" fmla="val -112919"/>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Notice of Intent  (NOI) Required.</a:t>
            </a:r>
          </a:p>
          <a:p>
            <a:pPr algn="ctr"/>
            <a:r>
              <a:rPr lang="en-US" sz="3200" dirty="0" smtClean="0">
                <a:solidFill>
                  <a:schemeClr val="tx1"/>
                </a:solidFill>
              </a:rPr>
              <a:t>Follow Best Management Practices (BMP) </a:t>
            </a:r>
          </a:p>
          <a:p>
            <a:pPr algn="ctr"/>
            <a:r>
              <a:rPr lang="en-US" sz="3200" dirty="0" smtClean="0">
                <a:solidFill>
                  <a:schemeClr val="tx1"/>
                </a:solidFill>
              </a:rPr>
              <a:t>listed in Tables 2 &amp; 3.</a:t>
            </a:r>
            <a:endParaRPr lang="en-US" sz="3200" dirty="0">
              <a:solidFill>
                <a:schemeClr val="tx1"/>
              </a:solidFill>
            </a:endParaRPr>
          </a:p>
        </p:txBody>
      </p:sp>
    </p:spTree>
    <p:extLst>
      <p:ext uri="{BB962C8B-B14F-4D97-AF65-F5344CB8AC3E}">
        <p14:creationId xmlns:p14="http://schemas.microsoft.com/office/powerpoint/2010/main" val="1718010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8153400" cy="6186309"/>
          </a:xfrm>
          <a:prstGeom prst="rect">
            <a:avLst/>
          </a:prstGeom>
          <a:solidFill>
            <a:srgbClr val="FFFF00"/>
          </a:solidFill>
        </p:spPr>
        <p:txBody>
          <a:bodyPr wrap="square" rtlCol="0">
            <a:spAutoFit/>
          </a:bodyPr>
          <a:lstStyle/>
          <a:p>
            <a:r>
              <a:rPr lang="en-US" sz="3600" b="1" dirty="0" smtClean="0"/>
              <a:t>Part 1.</a:t>
            </a:r>
            <a:endParaRPr lang="en-US" sz="3600" b="1" dirty="0"/>
          </a:p>
          <a:p>
            <a:r>
              <a:rPr lang="en-US" sz="3600" b="1" dirty="0" smtClean="0"/>
              <a:t>   D</a:t>
            </a:r>
            <a:r>
              <a:rPr lang="en-US" sz="3600" b="1" dirty="0"/>
              <a:t>. Notice of Intent (NOI)</a:t>
            </a:r>
          </a:p>
          <a:p>
            <a:r>
              <a:rPr lang="en-US" sz="3600" b="1" dirty="0" smtClean="0"/>
              <a:t>	1</a:t>
            </a:r>
            <a:r>
              <a:rPr lang="en-US" sz="3600" b="1" dirty="0"/>
              <a:t>. For Group III waters</a:t>
            </a:r>
          </a:p>
          <a:p>
            <a:r>
              <a:rPr lang="en-US" sz="3600" dirty="0" smtClean="0"/>
              <a:t>	a</a:t>
            </a:r>
            <a:r>
              <a:rPr lang="en-US" sz="3600" dirty="0"/>
              <a:t>. A NOI is required for all </a:t>
            </a:r>
            <a:r>
              <a:rPr lang="en-US" sz="3600" dirty="0" smtClean="0"/>
              <a:t>Group </a:t>
            </a:r>
            <a:r>
              <a:rPr lang="en-US" sz="3600" dirty="0"/>
              <a:t>III </a:t>
            </a:r>
            <a:r>
              <a:rPr lang="en-US" sz="3600" dirty="0" smtClean="0"/>
              <a:t>	waters</a:t>
            </a:r>
            <a:r>
              <a:rPr lang="en-US" sz="3600" dirty="0"/>
              <a:t>, except:</a:t>
            </a:r>
          </a:p>
          <a:p>
            <a:r>
              <a:rPr lang="en-US" sz="3600" dirty="0" smtClean="0"/>
              <a:t>	</a:t>
            </a:r>
            <a:r>
              <a:rPr lang="en-US" sz="3600" u="sng" dirty="0" smtClean="0"/>
              <a:t>b</a:t>
            </a:r>
            <a:r>
              <a:rPr lang="en-US" sz="3600" u="sng" dirty="0"/>
              <a:t>. A NOI is not required for </a:t>
            </a:r>
            <a:r>
              <a:rPr lang="en-US" sz="3600" u="sng" dirty="0" smtClean="0"/>
              <a:t>the </a:t>
            </a:r>
            <a:r>
              <a:rPr lang="en-US" sz="3600" dirty="0" smtClean="0"/>
              <a:t>	</a:t>
            </a:r>
            <a:r>
              <a:rPr lang="en-US" sz="3600" u="sng" dirty="0" smtClean="0"/>
              <a:t>application </a:t>
            </a:r>
            <a:r>
              <a:rPr lang="en-US" sz="3600" u="sng" dirty="0"/>
              <a:t>of </a:t>
            </a:r>
            <a:r>
              <a:rPr lang="en-US" sz="3600" u="sng" dirty="0" smtClean="0"/>
              <a:t>	pesticides </a:t>
            </a:r>
            <a:r>
              <a:rPr lang="en-US" sz="3600" u="sng" dirty="0"/>
              <a:t>to control </a:t>
            </a:r>
            <a:r>
              <a:rPr lang="en-US" sz="3600" dirty="0" smtClean="0"/>
              <a:t>	</a:t>
            </a:r>
            <a:r>
              <a:rPr lang="en-US" sz="3600" u="sng" dirty="0" smtClean="0"/>
              <a:t>flying insects </a:t>
            </a:r>
            <a:r>
              <a:rPr lang="en-US" sz="3600" u="sng" dirty="0"/>
              <a:t>or their larva </a:t>
            </a:r>
            <a:r>
              <a:rPr lang="en-US" sz="3600" dirty="0" smtClean="0"/>
              <a:t>	</a:t>
            </a:r>
            <a:r>
              <a:rPr lang="en-US" sz="3600" u="sng" dirty="0" smtClean="0"/>
              <a:t>including 	mosquitoes </a:t>
            </a:r>
            <a:r>
              <a:rPr lang="en-US" sz="3600" u="sng" dirty="0"/>
              <a:t>if the </a:t>
            </a:r>
            <a:r>
              <a:rPr lang="en-US" sz="3600" b="1" u="sng" dirty="0"/>
              <a:t>Group III </a:t>
            </a:r>
            <a:r>
              <a:rPr lang="en-US" sz="3600" b="1" dirty="0" smtClean="0"/>
              <a:t>	</a:t>
            </a:r>
            <a:r>
              <a:rPr lang="en-US" sz="3600" u="sng" dirty="0" smtClean="0"/>
              <a:t>waters </a:t>
            </a:r>
            <a:r>
              <a:rPr lang="en-US" sz="3600" u="sng" dirty="0"/>
              <a:t>are state resource waters See </a:t>
            </a:r>
            <a:r>
              <a:rPr lang="en-US" sz="3600" dirty="0" smtClean="0"/>
              <a:t>	</a:t>
            </a:r>
            <a:r>
              <a:rPr lang="en-US" sz="3600" u="sng" dirty="0" smtClean="0"/>
              <a:t>Part </a:t>
            </a:r>
            <a:r>
              <a:rPr lang="en-US" sz="3600" u="sng" dirty="0"/>
              <a:t>1 B(1)(a)(</a:t>
            </a:r>
            <a:r>
              <a:rPr lang="en-US" sz="3600" u="sng" dirty="0" err="1"/>
              <a:t>i</a:t>
            </a:r>
            <a:r>
              <a:rPr lang="en-US" sz="3600" u="sng" dirty="0"/>
              <a:t>).</a:t>
            </a:r>
          </a:p>
        </p:txBody>
      </p:sp>
    </p:spTree>
    <p:extLst>
      <p:ext uri="{BB962C8B-B14F-4D97-AF65-F5344CB8AC3E}">
        <p14:creationId xmlns:p14="http://schemas.microsoft.com/office/powerpoint/2010/main" val="1838247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817606784"/>
              </p:ext>
            </p:extLst>
          </p:nvPr>
        </p:nvGraphicFramePr>
        <p:xfrm>
          <a:off x="1905000" y="129364"/>
          <a:ext cx="5257800" cy="6804837"/>
        </p:xfrm>
        <a:graphic>
          <a:graphicData uri="http://schemas.openxmlformats.org/presentationml/2006/ole">
            <mc:AlternateContent xmlns:mc="http://schemas.openxmlformats.org/markup-compatibility/2006">
              <mc:Choice xmlns:v="urn:schemas-microsoft-com:vml" Requires="v">
                <p:oleObj spid="_x0000_s13340"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05000" y="129364"/>
                        <a:ext cx="5257800" cy="6804837"/>
                      </a:xfrm>
                      <a:prstGeom prst="rect">
                        <a:avLst/>
                      </a:prstGeom>
                    </p:spPr>
                  </p:pic>
                </p:oleObj>
              </mc:Fallback>
            </mc:AlternateContent>
          </a:graphicData>
        </a:graphic>
      </p:graphicFrame>
      <p:sp>
        <p:nvSpPr>
          <p:cNvPr id="2" name="Rectangle 1"/>
          <p:cNvSpPr/>
          <p:nvPr/>
        </p:nvSpPr>
        <p:spPr>
          <a:xfrm rot="2327414">
            <a:off x="1965286" y="2617381"/>
            <a:ext cx="1242307" cy="9411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2209800" y="5257800"/>
            <a:ext cx="1291039" cy="1066800"/>
          </a:xfrm>
          <a:prstGeom prst="wedgeRectCallout">
            <a:avLst>
              <a:gd name="adj1" fmla="val -24823"/>
              <a:gd name="adj2" fmla="val -111343"/>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990600" y="4953000"/>
            <a:ext cx="7162800" cy="1905000"/>
          </a:xfrm>
          <a:prstGeom prst="wedgeRectCallout">
            <a:avLst>
              <a:gd name="adj1" fmla="val 15844"/>
              <a:gd name="adj2" fmla="val -1369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Additional Pesticide Use Management Plan (PUMP) Required.  See Table 4</a:t>
            </a:r>
            <a:endParaRPr lang="en-US" sz="3600" dirty="0">
              <a:solidFill>
                <a:schemeClr val="tx1"/>
              </a:solidFill>
            </a:endParaRPr>
          </a:p>
        </p:txBody>
      </p:sp>
    </p:spTree>
    <p:extLst>
      <p:ext uri="{BB962C8B-B14F-4D97-AF65-F5344CB8AC3E}">
        <p14:creationId xmlns:p14="http://schemas.microsoft.com/office/powerpoint/2010/main" val="3256539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36640890"/>
              </p:ext>
            </p:extLst>
          </p:nvPr>
        </p:nvGraphicFramePr>
        <p:xfrm>
          <a:off x="1981200" y="1"/>
          <a:ext cx="5355690" cy="6931531"/>
        </p:xfrm>
        <a:graphic>
          <a:graphicData uri="http://schemas.openxmlformats.org/presentationml/2006/ole">
            <mc:AlternateContent xmlns:mc="http://schemas.openxmlformats.org/markup-compatibility/2006">
              <mc:Choice xmlns:v="urn:schemas-microsoft-com:vml" Requires="v">
                <p:oleObj spid="_x0000_s18447"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81200" y="1"/>
                        <a:ext cx="5355690" cy="6931531"/>
                      </a:xfrm>
                      <a:prstGeom prst="rect">
                        <a:avLst/>
                      </a:prstGeom>
                    </p:spPr>
                  </p:pic>
                </p:oleObj>
              </mc:Fallback>
            </mc:AlternateContent>
          </a:graphicData>
        </a:graphic>
      </p:graphicFrame>
      <p:sp>
        <p:nvSpPr>
          <p:cNvPr id="3" name="Rectangle 2"/>
          <p:cNvSpPr/>
          <p:nvPr/>
        </p:nvSpPr>
        <p:spPr>
          <a:xfrm>
            <a:off x="2133600" y="5029200"/>
            <a:ext cx="4953000" cy="1752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36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785940243"/>
              </p:ext>
            </p:extLst>
          </p:nvPr>
        </p:nvGraphicFramePr>
        <p:xfrm>
          <a:off x="1981200" y="1"/>
          <a:ext cx="5355690" cy="6931531"/>
        </p:xfrm>
        <a:graphic>
          <a:graphicData uri="http://schemas.openxmlformats.org/presentationml/2006/ole">
            <mc:AlternateContent xmlns:mc="http://schemas.openxmlformats.org/markup-compatibility/2006">
              <mc:Choice xmlns:v="urn:schemas-microsoft-com:vml" Requires="v">
                <p:oleObj spid="_x0000_s19464"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81200" y="1"/>
                        <a:ext cx="5355690" cy="6931531"/>
                      </a:xfrm>
                      <a:prstGeom prst="rect">
                        <a:avLst/>
                      </a:prstGeom>
                    </p:spPr>
                  </p:pic>
                </p:oleObj>
              </mc:Fallback>
            </mc:AlternateContent>
          </a:graphicData>
        </a:graphic>
      </p:graphicFrame>
      <p:sp>
        <p:nvSpPr>
          <p:cNvPr id="3" name="Rectangle 2"/>
          <p:cNvSpPr/>
          <p:nvPr/>
        </p:nvSpPr>
        <p:spPr>
          <a:xfrm>
            <a:off x="2133600" y="5029200"/>
            <a:ext cx="4953000" cy="1752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609600" y="152400"/>
            <a:ext cx="8001000" cy="4419600"/>
          </a:xfrm>
          <a:prstGeom prst="wedgeRectCallou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u="sng" dirty="0" smtClean="0">
                <a:solidFill>
                  <a:schemeClr val="tx1"/>
                </a:solidFill>
              </a:rPr>
              <a:t>Pesticide Use Management Plan</a:t>
            </a:r>
          </a:p>
          <a:p>
            <a:endParaRPr lang="en-US" sz="3600" u="sng" dirty="0" smtClean="0">
              <a:solidFill>
                <a:schemeClr val="tx1"/>
              </a:solidFill>
            </a:endParaRPr>
          </a:p>
          <a:p>
            <a:pPr marL="457200" indent="-457200">
              <a:buFont typeface="Arial" pitchFamily="34" charset="0"/>
              <a:buChar char="•"/>
            </a:pPr>
            <a:r>
              <a:rPr lang="en-US" sz="2800" dirty="0" smtClean="0">
                <a:solidFill>
                  <a:schemeClr val="tx1"/>
                </a:solidFill>
              </a:rPr>
              <a:t>BMP Implementation</a:t>
            </a:r>
          </a:p>
          <a:p>
            <a:pPr marL="457200" indent="-457200">
              <a:buFont typeface="Arial" pitchFamily="34" charset="0"/>
              <a:buChar char="•"/>
            </a:pPr>
            <a:r>
              <a:rPr lang="en-US" sz="2800" dirty="0" smtClean="0">
                <a:solidFill>
                  <a:schemeClr val="tx1"/>
                </a:solidFill>
              </a:rPr>
              <a:t>Documentation of chemical characteristics</a:t>
            </a:r>
          </a:p>
          <a:p>
            <a:pPr marL="457200" indent="-457200">
              <a:buFont typeface="Arial" pitchFamily="34" charset="0"/>
              <a:buChar char="•"/>
            </a:pPr>
            <a:r>
              <a:rPr lang="en-US" sz="2800" dirty="0" smtClean="0">
                <a:solidFill>
                  <a:schemeClr val="tx1"/>
                </a:solidFill>
              </a:rPr>
              <a:t>Copies of labels</a:t>
            </a:r>
          </a:p>
          <a:p>
            <a:pPr marL="457200" indent="-457200">
              <a:buFont typeface="Arial" pitchFamily="34" charset="0"/>
              <a:buChar char="•"/>
            </a:pPr>
            <a:r>
              <a:rPr lang="en-US" sz="2800" dirty="0" smtClean="0">
                <a:solidFill>
                  <a:schemeClr val="tx1"/>
                </a:solidFill>
              </a:rPr>
              <a:t>Impact on waters, Endangered Species</a:t>
            </a:r>
          </a:p>
          <a:p>
            <a:pPr marL="457200" indent="-457200">
              <a:buFont typeface="Arial" pitchFamily="34" charset="0"/>
              <a:buChar char="•"/>
            </a:pPr>
            <a:r>
              <a:rPr lang="en-US" sz="2800" dirty="0" smtClean="0">
                <a:solidFill>
                  <a:schemeClr val="tx1"/>
                </a:solidFill>
              </a:rPr>
              <a:t>Alternative methods</a:t>
            </a:r>
          </a:p>
          <a:p>
            <a:pPr marL="457200" indent="-457200">
              <a:buFont typeface="Arial" pitchFamily="34" charset="0"/>
              <a:buChar char="•"/>
            </a:pPr>
            <a:r>
              <a:rPr lang="en-US" sz="2800" dirty="0" smtClean="0">
                <a:solidFill>
                  <a:schemeClr val="tx1"/>
                </a:solidFill>
              </a:rPr>
              <a:t>Maintaining records</a:t>
            </a:r>
            <a:endParaRPr lang="en-US" sz="3600" dirty="0">
              <a:solidFill>
                <a:schemeClr val="tx1"/>
              </a:solidFill>
            </a:endParaRPr>
          </a:p>
        </p:txBody>
      </p:sp>
    </p:spTree>
    <p:extLst>
      <p:ext uri="{BB962C8B-B14F-4D97-AF65-F5344CB8AC3E}">
        <p14:creationId xmlns:p14="http://schemas.microsoft.com/office/powerpoint/2010/main" val="432172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Autofit/>
          </a:bodyPr>
          <a:lstStyle/>
          <a:p>
            <a:r>
              <a:rPr lang="en-US" sz="4800" dirty="0">
                <a:solidFill>
                  <a:srgbClr val="FFFF00"/>
                </a:solidFill>
              </a:rPr>
              <a:t>Nebraska Department of Environmental Quality</a:t>
            </a:r>
            <a:br>
              <a:rPr lang="en-US" sz="4800" dirty="0">
                <a:solidFill>
                  <a:srgbClr val="FFFF00"/>
                </a:solidFill>
              </a:rPr>
            </a:br>
            <a:endParaRPr lang="en-US" sz="4800" dirty="0"/>
          </a:p>
        </p:txBody>
      </p:sp>
      <p:sp>
        <p:nvSpPr>
          <p:cNvPr id="3" name="Content Placeholder 2"/>
          <p:cNvSpPr>
            <a:spLocks noGrp="1"/>
          </p:cNvSpPr>
          <p:nvPr>
            <p:ph idx="1"/>
          </p:nvPr>
        </p:nvSpPr>
        <p:spPr>
          <a:xfrm>
            <a:off x="2468880" y="4160837"/>
            <a:ext cx="4114800" cy="2239963"/>
          </a:xfrm>
        </p:spPr>
        <p:txBody>
          <a:bodyPr/>
          <a:lstStyle/>
          <a:p>
            <a:pPr>
              <a:buFont typeface="Wingdings" pitchFamily="2" charset="2"/>
              <a:buChar char="Ø"/>
            </a:pPr>
            <a:r>
              <a:rPr lang="en-US" dirty="0" smtClean="0">
                <a:solidFill>
                  <a:schemeClr val="bg1"/>
                </a:solidFill>
              </a:rPr>
              <a:t> General Permit</a:t>
            </a:r>
          </a:p>
          <a:p>
            <a:pPr>
              <a:buFont typeface="Wingdings" pitchFamily="2" charset="2"/>
              <a:buChar char="Ø"/>
            </a:pPr>
            <a:r>
              <a:rPr lang="en-US" dirty="0" smtClean="0">
                <a:solidFill>
                  <a:schemeClr val="bg1"/>
                </a:solidFill>
              </a:rPr>
              <a:t> Fact Sheet</a:t>
            </a:r>
          </a:p>
          <a:p>
            <a:pPr>
              <a:buFont typeface="Wingdings" pitchFamily="2" charset="2"/>
              <a:buChar char="Ø"/>
            </a:pPr>
            <a:r>
              <a:rPr lang="en-US" dirty="0" smtClean="0">
                <a:solidFill>
                  <a:schemeClr val="bg1"/>
                </a:solidFill>
              </a:rPr>
              <a:t> Flow Chart</a:t>
            </a:r>
            <a:endParaRPr lang="en-US" dirty="0">
              <a:solidFill>
                <a:schemeClr val="bg1"/>
              </a:solidFill>
            </a:endParaRPr>
          </a:p>
        </p:txBody>
      </p:sp>
      <p:sp>
        <p:nvSpPr>
          <p:cNvPr id="4" name="Rectangle 3"/>
          <p:cNvSpPr/>
          <p:nvPr/>
        </p:nvSpPr>
        <p:spPr>
          <a:xfrm>
            <a:off x="609600" y="2304877"/>
            <a:ext cx="8610600" cy="1200329"/>
          </a:xfrm>
          <a:prstGeom prst="rect">
            <a:avLst/>
          </a:prstGeom>
        </p:spPr>
        <p:txBody>
          <a:bodyPr wrap="square">
            <a:spAutoFit/>
          </a:bodyPr>
          <a:lstStyle/>
          <a:p>
            <a:r>
              <a:rPr lang="en-US" sz="3600" dirty="0">
                <a:solidFill>
                  <a:schemeClr val="bg1"/>
                </a:solidFill>
              </a:rPr>
              <a:t>http://www.deq.state.ne.us/Publica.nsf</a:t>
            </a:r>
            <a:r>
              <a:rPr lang="en-US" sz="3600" dirty="0" smtClean="0">
                <a:solidFill>
                  <a:schemeClr val="bg1"/>
                </a:solidFill>
              </a:rPr>
              <a:t>/</a:t>
            </a:r>
          </a:p>
          <a:p>
            <a:r>
              <a:rPr lang="en-US" sz="3600" dirty="0" smtClean="0">
                <a:solidFill>
                  <a:schemeClr val="bg1"/>
                </a:solidFill>
              </a:rPr>
              <a:t>		pages/11-007</a:t>
            </a:r>
            <a:endParaRPr lang="en-US" sz="3600" dirty="0">
              <a:solidFill>
                <a:schemeClr val="bg1"/>
              </a:solidFill>
            </a:endParaRPr>
          </a:p>
        </p:txBody>
      </p:sp>
      <p:cxnSp>
        <p:nvCxnSpPr>
          <p:cNvPr id="6" name="Straight Connector 5"/>
          <p:cNvCxnSpPr/>
          <p:nvPr/>
        </p:nvCxnSpPr>
        <p:spPr>
          <a:xfrm>
            <a:off x="1371600" y="1828800"/>
            <a:ext cx="6309360" cy="0"/>
          </a:xfrm>
          <a:prstGeom prst="line">
            <a:avLst/>
          </a:prstGeom>
          <a:ln w="38100">
            <a:solidFill>
              <a:srgbClr val="4EF31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6324600"/>
            <a:ext cx="7438960" cy="400110"/>
          </a:xfrm>
          <a:prstGeom prst="rect">
            <a:avLst/>
          </a:prstGeom>
          <a:noFill/>
        </p:spPr>
        <p:txBody>
          <a:bodyPr wrap="none" rtlCol="0">
            <a:spAutoFit/>
          </a:bodyPr>
          <a:lstStyle/>
          <a:p>
            <a:r>
              <a:rPr lang="en-US" sz="2000" dirty="0" smtClean="0">
                <a:solidFill>
                  <a:schemeClr val="bg1"/>
                </a:solidFill>
              </a:rPr>
              <a:t>Presentation by : Tom  Janousek, Pest Consulting Services, Omaha, NE</a:t>
            </a:r>
            <a:endParaRPr lang="en-US" sz="2000" dirty="0">
              <a:solidFill>
                <a:schemeClr val="bg1"/>
              </a:solidFill>
            </a:endParaRPr>
          </a:p>
        </p:txBody>
      </p:sp>
    </p:spTree>
    <p:extLst>
      <p:ext uri="{BB962C8B-B14F-4D97-AF65-F5344CB8AC3E}">
        <p14:creationId xmlns:p14="http://schemas.microsoft.com/office/powerpoint/2010/main" val="197323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DEQ NPDES Flow Chart</a:t>
            </a:r>
            <a:endParaRPr lang="en-US" dirty="0">
              <a:solidFill>
                <a:srgbClr val="FFFF00"/>
              </a:solidFill>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615866089"/>
              </p:ext>
            </p:extLst>
          </p:nvPr>
        </p:nvGraphicFramePr>
        <p:xfrm>
          <a:off x="381000" y="1559104"/>
          <a:ext cx="3962400" cy="5146496"/>
        </p:xfrm>
        <a:graphic>
          <a:graphicData uri="http://schemas.openxmlformats.org/presentationml/2006/ole">
            <mc:AlternateContent xmlns:mc="http://schemas.openxmlformats.org/markup-compatibility/2006">
              <mc:Choice xmlns:v="urn:schemas-microsoft-com:vml" Requires="v">
                <p:oleObj spid="_x0000_s15390" name="Acrobat Document" r:id="rId3" imgW="5800725" imgH="7534275" progId="AcroExch.Document.7">
                  <p:embed/>
                </p:oleObj>
              </mc:Choice>
              <mc:Fallback>
                <p:oleObj name="Acrobat Document" r:id="rId3" imgW="5800725" imgH="7534275" progId="AcroExch.Document.7">
                  <p:embed/>
                  <p:pic>
                    <p:nvPicPr>
                      <p:cNvPr id="0" name=""/>
                      <p:cNvPicPr/>
                      <p:nvPr/>
                    </p:nvPicPr>
                    <p:blipFill>
                      <a:blip r:embed="rId4"/>
                      <a:stretch>
                        <a:fillRect/>
                      </a:stretch>
                    </p:blipFill>
                    <p:spPr>
                      <a:xfrm>
                        <a:off x="381000" y="1559104"/>
                        <a:ext cx="3962400" cy="5146496"/>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14653622"/>
              </p:ext>
            </p:extLst>
          </p:nvPr>
        </p:nvGraphicFramePr>
        <p:xfrm>
          <a:off x="4756040" y="1600200"/>
          <a:ext cx="3930760" cy="5105400"/>
        </p:xfrm>
        <a:graphic>
          <a:graphicData uri="http://schemas.openxmlformats.org/presentationml/2006/ole">
            <mc:AlternateContent xmlns:mc="http://schemas.openxmlformats.org/markup-compatibility/2006">
              <mc:Choice xmlns:v="urn:schemas-microsoft-com:vml" Requires="v">
                <p:oleObj spid="_x0000_s15391" name="Acrobat Document" r:id="rId5" imgW="5800725" imgH="7534275" progId="AcroExch.Document.7">
                  <p:embed/>
                </p:oleObj>
              </mc:Choice>
              <mc:Fallback>
                <p:oleObj name="Acrobat Document" r:id="rId5" imgW="5800725" imgH="7534275" progId="AcroExch.Document.7">
                  <p:embed/>
                  <p:pic>
                    <p:nvPicPr>
                      <p:cNvPr id="0" name=""/>
                      <p:cNvPicPr/>
                      <p:nvPr/>
                    </p:nvPicPr>
                    <p:blipFill>
                      <a:blip r:embed="rId6"/>
                      <a:stretch>
                        <a:fillRect/>
                      </a:stretch>
                    </p:blipFill>
                    <p:spPr>
                      <a:xfrm>
                        <a:off x="4756040" y="1600200"/>
                        <a:ext cx="3930760" cy="5105400"/>
                      </a:xfrm>
                      <a:prstGeom prst="rect">
                        <a:avLst/>
                      </a:prstGeom>
                    </p:spPr>
                  </p:pic>
                </p:oleObj>
              </mc:Fallback>
            </mc:AlternateContent>
          </a:graphicData>
        </a:graphic>
      </p:graphicFrame>
      <p:cxnSp>
        <p:nvCxnSpPr>
          <p:cNvPr id="8" name="Straight Connector 7"/>
          <p:cNvCxnSpPr/>
          <p:nvPr/>
        </p:nvCxnSpPr>
        <p:spPr>
          <a:xfrm>
            <a:off x="1828800" y="1219200"/>
            <a:ext cx="5486400" cy="0"/>
          </a:xfrm>
          <a:prstGeom prst="line">
            <a:avLst/>
          </a:prstGeom>
          <a:ln w="38100">
            <a:solidFill>
              <a:srgbClr val="4EF31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293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220613235"/>
              </p:ext>
            </p:extLst>
          </p:nvPr>
        </p:nvGraphicFramePr>
        <p:xfrm>
          <a:off x="1905000" y="129364"/>
          <a:ext cx="5257800" cy="6804837"/>
        </p:xfrm>
        <a:graphic>
          <a:graphicData uri="http://schemas.openxmlformats.org/presentationml/2006/ole">
            <mc:AlternateContent xmlns:mc="http://schemas.openxmlformats.org/markup-compatibility/2006">
              <mc:Choice xmlns:v="urn:schemas-microsoft-com:vml" Requires="v">
                <p:oleObj spid="_x0000_s1058"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05000" y="129364"/>
                        <a:ext cx="5257800" cy="6804837"/>
                      </a:xfrm>
                      <a:prstGeom prst="rect">
                        <a:avLst/>
                      </a:prstGeom>
                    </p:spPr>
                  </p:pic>
                </p:oleObj>
              </mc:Fallback>
            </mc:AlternateContent>
          </a:graphicData>
        </a:graphic>
      </p:graphicFrame>
    </p:spTree>
    <p:extLst>
      <p:ext uri="{BB962C8B-B14F-4D97-AF65-F5344CB8AC3E}">
        <p14:creationId xmlns:p14="http://schemas.microsoft.com/office/powerpoint/2010/main" val="1534939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616232655"/>
              </p:ext>
            </p:extLst>
          </p:nvPr>
        </p:nvGraphicFramePr>
        <p:xfrm>
          <a:off x="1905000" y="129364"/>
          <a:ext cx="5257800" cy="6804837"/>
        </p:xfrm>
        <a:graphic>
          <a:graphicData uri="http://schemas.openxmlformats.org/presentationml/2006/ole">
            <mc:AlternateContent xmlns:mc="http://schemas.openxmlformats.org/markup-compatibility/2006">
              <mc:Choice xmlns:v="urn:schemas-microsoft-com:vml" Requires="v">
                <p:oleObj spid="_x0000_s3106"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05000" y="129364"/>
                        <a:ext cx="5257800" cy="6804837"/>
                      </a:xfrm>
                      <a:prstGeom prst="rect">
                        <a:avLst/>
                      </a:prstGeom>
                    </p:spPr>
                  </p:pic>
                </p:oleObj>
              </mc:Fallback>
            </mc:AlternateContent>
          </a:graphicData>
        </a:graphic>
      </p:graphicFrame>
      <p:sp>
        <p:nvSpPr>
          <p:cNvPr id="2" name="Oval 1"/>
          <p:cNvSpPr/>
          <p:nvPr/>
        </p:nvSpPr>
        <p:spPr>
          <a:xfrm>
            <a:off x="1828800" y="228600"/>
            <a:ext cx="15240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Tree>
    <p:extLst>
      <p:ext uri="{BB962C8B-B14F-4D97-AF65-F5344CB8AC3E}">
        <p14:creationId xmlns:p14="http://schemas.microsoft.com/office/powerpoint/2010/main" val="2303320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199436147"/>
              </p:ext>
            </p:extLst>
          </p:nvPr>
        </p:nvGraphicFramePr>
        <p:xfrm>
          <a:off x="1905000" y="129364"/>
          <a:ext cx="5257800" cy="6804837"/>
        </p:xfrm>
        <a:graphic>
          <a:graphicData uri="http://schemas.openxmlformats.org/presentationml/2006/ole">
            <mc:AlternateContent xmlns:mc="http://schemas.openxmlformats.org/markup-compatibility/2006">
              <mc:Choice xmlns:v="urn:schemas-microsoft-com:vml" Requires="v">
                <p:oleObj spid="_x0000_s4128"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05000" y="129364"/>
                        <a:ext cx="5257800" cy="6804837"/>
                      </a:xfrm>
                      <a:prstGeom prst="rect">
                        <a:avLst/>
                      </a:prstGeom>
                    </p:spPr>
                  </p:pic>
                </p:oleObj>
              </mc:Fallback>
            </mc:AlternateContent>
          </a:graphicData>
        </a:graphic>
      </p:graphicFrame>
      <p:sp>
        <p:nvSpPr>
          <p:cNvPr id="2" name="Rectangle 1"/>
          <p:cNvSpPr/>
          <p:nvPr/>
        </p:nvSpPr>
        <p:spPr>
          <a:xfrm>
            <a:off x="2057400" y="838200"/>
            <a:ext cx="1143000" cy="1066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6300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82404221"/>
              </p:ext>
            </p:extLst>
          </p:nvPr>
        </p:nvGraphicFramePr>
        <p:xfrm>
          <a:off x="1981200" y="1"/>
          <a:ext cx="5355690" cy="6931531"/>
        </p:xfrm>
        <a:graphic>
          <a:graphicData uri="http://schemas.openxmlformats.org/presentationml/2006/ole">
            <mc:AlternateContent xmlns:mc="http://schemas.openxmlformats.org/markup-compatibility/2006">
              <mc:Choice xmlns:v="urn:schemas-microsoft-com:vml" Requires="v">
                <p:oleObj spid="_x0000_s2081"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81200" y="1"/>
                        <a:ext cx="5355690" cy="6931531"/>
                      </a:xfrm>
                      <a:prstGeom prst="rect">
                        <a:avLst/>
                      </a:prstGeom>
                    </p:spPr>
                  </p:pic>
                </p:oleObj>
              </mc:Fallback>
            </mc:AlternateContent>
          </a:graphicData>
        </a:graphic>
      </p:graphicFrame>
      <p:sp>
        <p:nvSpPr>
          <p:cNvPr id="3" name="Rectangle 2"/>
          <p:cNvSpPr/>
          <p:nvPr/>
        </p:nvSpPr>
        <p:spPr>
          <a:xfrm>
            <a:off x="2057400" y="76200"/>
            <a:ext cx="5105400" cy="1447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1581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004673730"/>
              </p:ext>
            </p:extLst>
          </p:nvPr>
        </p:nvGraphicFramePr>
        <p:xfrm>
          <a:off x="1981200" y="1"/>
          <a:ext cx="5355690" cy="6931531"/>
        </p:xfrm>
        <a:graphic>
          <a:graphicData uri="http://schemas.openxmlformats.org/presentationml/2006/ole">
            <mc:AlternateContent xmlns:mc="http://schemas.openxmlformats.org/markup-compatibility/2006">
              <mc:Choice xmlns:v="urn:schemas-microsoft-com:vml" Requires="v">
                <p:oleObj spid="_x0000_s5155" name="Acrobat Document" r:id="rId3" imgW="5829300" imgH="7543800" progId="AcroExch.Document.7">
                  <p:embed/>
                </p:oleObj>
              </mc:Choice>
              <mc:Fallback>
                <p:oleObj name="Acrobat Document" r:id="rId3" imgW="5829300" imgH="7543800" progId="AcroExch.Document.7">
                  <p:embed/>
                  <p:pic>
                    <p:nvPicPr>
                      <p:cNvPr id="0" name=""/>
                      <p:cNvPicPr/>
                      <p:nvPr/>
                    </p:nvPicPr>
                    <p:blipFill>
                      <a:blip r:embed="rId4"/>
                      <a:stretch>
                        <a:fillRect/>
                      </a:stretch>
                    </p:blipFill>
                    <p:spPr>
                      <a:xfrm>
                        <a:off x="1981200" y="1"/>
                        <a:ext cx="5355690" cy="6931531"/>
                      </a:xfrm>
                      <a:prstGeom prst="rect">
                        <a:avLst/>
                      </a:prstGeom>
                    </p:spPr>
                  </p:pic>
                </p:oleObj>
              </mc:Fallback>
            </mc:AlternateContent>
          </a:graphicData>
        </a:graphic>
      </p:graphicFrame>
      <p:sp>
        <p:nvSpPr>
          <p:cNvPr id="4" name="Rectangular Callout 3"/>
          <p:cNvSpPr/>
          <p:nvPr/>
        </p:nvSpPr>
        <p:spPr>
          <a:xfrm>
            <a:off x="533400" y="1524000"/>
            <a:ext cx="8229600" cy="838200"/>
          </a:xfrm>
          <a:prstGeom prst="wedgeRectCallout">
            <a:avLst>
              <a:gd name="adj1" fmla="val -12395"/>
              <a:gd name="adj2" fmla="val -207524"/>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Table 1: Waters are Considered Group III When:</a:t>
            </a:r>
          </a:p>
          <a:p>
            <a:r>
              <a:rPr lang="en-US" sz="2800" dirty="0">
                <a:solidFill>
                  <a:schemeClr val="tx1"/>
                </a:solidFill>
              </a:rPr>
              <a:t>	</a:t>
            </a:r>
            <a:r>
              <a:rPr lang="en-US" sz="2800" dirty="0" smtClean="0">
                <a:solidFill>
                  <a:schemeClr val="tx1"/>
                </a:solidFill>
              </a:rPr>
              <a:t>1.  State Resource Waters…..Title 117.</a:t>
            </a:r>
            <a:endParaRPr lang="en-US" sz="2800" dirty="0">
              <a:solidFill>
                <a:schemeClr val="tx1"/>
              </a:solidFill>
            </a:endParaRPr>
          </a:p>
        </p:txBody>
      </p:sp>
    </p:spTree>
    <p:extLst>
      <p:ext uri="{BB962C8B-B14F-4D97-AF65-F5344CB8AC3E}">
        <p14:creationId xmlns:p14="http://schemas.microsoft.com/office/powerpoint/2010/main" val="260868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76206"/>
            <a:ext cx="8763000" cy="6894195"/>
          </a:xfrm>
          <a:prstGeom prst="rect">
            <a:avLst/>
          </a:prstGeom>
          <a:solidFill>
            <a:srgbClr val="FFFF00"/>
          </a:solidFill>
        </p:spPr>
        <p:txBody>
          <a:bodyPr wrap="square" rtlCol="0">
            <a:spAutoFit/>
          </a:bodyPr>
          <a:lstStyle/>
          <a:p>
            <a:r>
              <a:rPr lang="en-US" sz="2000" dirty="0" smtClean="0"/>
              <a:t>Definitions </a:t>
            </a:r>
            <a:r>
              <a:rPr lang="en-US" sz="2000" dirty="0"/>
              <a:t>of State Resource Waters, found in Title 117, Chapter 3 - </a:t>
            </a:r>
            <a:r>
              <a:rPr lang="en-US" sz="2000" dirty="0" err="1"/>
              <a:t>Antidegradation</a:t>
            </a:r>
            <a:r>
              <a:rPr lang="en-US" sz="2000" dirty="0"/>
              <a:t> Clause:</a:t>
            </a:r>
          </a:p>
          <a:p>
            <a:r>
              <a:rPr lang="en-US" dirty="0"/>
              <a:t> </a:t>
            </a:r>
          </a:p>
          <a:p>
            <a:r>
              <a:rPr lang="en-US" sz="3200" dirty="0" smtClean="0"/>
              <a:t>002 State Resource Waters - </a:t>
            </a:r>
            <a:r>
              <a:rPr lang="en-US" sz="3200" b="1" dirty="0" smtClean="0"/>
              <a:t>Class A</a:t>
            </a:r>
            <a:r>
              <a:rPr lang="en-US" sz="3200" dirty="0" smtClean="0"/>
              <a:t> - These are surface waters, whether or not they are designated in these Standards, which constitute an outstanding State or National resource, such as waters within national or state parks, national forests or wildlife refuges, and waters of exceptional recreational or ecological significance. Waters which provide a unique habitat for federally designated endangered or threatened species and rivers designated under the Wild and Scenic Rivers Act are also included. The existing quality of these surface waters shall be maintained and protected.</a:t>
            </a:r>
            <a:r>
              <a:rPr lang="en-US" sz="2800" dirty="0" smtClean="0"/>
              <a:t> </a:t>
            </a:r>
            <a:endParaRPr lang="en-US" sz="2800" dirty="0"/>
          </a:p>
        </p:txBody>
      </p:sp>
    </p:spTree>
    <p:extLst>
      <p:ext uri="{BB962C8B-B14F-4D97-AF65-F5344CB8AC3E}">
        <p14:creationId xmlns:p14="http://schemas.microsoft.com/office/powerpoint/2010/main" val="3305448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308</Words>
  <Application>Microsoft Office PowerPoint</Application>
  <PresentationFormat>On-screen Show (4:3)</PresentationFormat>
  <Paragraphs>78</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Acrobat Document</vt:lpstr>
      <vt:lpstr>National Pollutant Discharge Elimination System (NPDES)</vt:lpstr>
      <vt:lpstr>Nebraska Department of Environmental Quality </vt:lpstr>
      <vt:lpstr>DEQ NPDES Flow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http://outdoornebraska.ne.gov/ wildlife/programs/nongame/ Endangered_Threatened.asp</vt:lpstr>
      <vt:lpstr>PowerPoint Presentation</vt:lpstr>
      <vt:lpstr>Nebraska Endangered or Threatened Species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Nebraska Department of Environmental Quality </vt:lpstr>
    </vt:vector>
  </TitlesOfParts>
  <Company>Pest Consulting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Janousek</dc:creator>
  <cp:lastModifiedBy>Tom Janousek</cp:lastModifiedBy>
  <cp:revision>36</cp:revision>
  <dcterms:created xsi:type="dcterms:W3CDTF">2012-02-13T14:58:28Z</dcterms:created>
  <dcterms:modified xsi:type="dcterms:W3CDTF">2012-04-24T21:29:24Z</dcterms:modified>
</cp:coreProperties>
</file>